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7"/>
  </p:notesMasterIdLst>
  <p:handoutMasterIdLst>
    <p:handoutMasterId r:id="rId28"/>
  </p:handoutMasterIdLst>
  <p:sldIdLst>
    <p:sldId id="303" r:id="rId2"/>
    <p:sldId id="341" r:id="rId3"/>
    <p:sldId id="322" r:id="rId4"/>
    <p:sldId id="364" r:id="rId5"/>
    <p:sldId id="368" r:id="rId6"/>
    <p:sldId id="369" r:id="rId7"/>
    <p:sldId id="344" r:id="rId8"/>
    <p:sldId id="365" r:id="rId9"/>
    <p:sldId id="347" r:id="rId10"/>
    <p:sldId id="370" r:id="rId11"/>
    <p:sldId id="366" r:id="rId12"/>
    <p:sldId id="367" r:id="rId13"/>
    <p:sldId id="342" r:id="rId14"/>
    <p:sldId id="380" r:id="rId15"/>
    <p:sldId id="361" r:id="rId16"/>
    <p:sldId id="381" r:id="rId17"/>
    <p:sldId id="372" r:id="rId18"/>
    <p:sldId id="374" r:id="rId19"/>
    <p:sldId id="382" r:id="rId20"/>
    <p:sldId id="383" r:id="rId21"/>
    <p:sldId id="384" r:id="rId22"/>
    <p:sldId id="385" r:id="rId23"/>
    <p:sldId id="358" r:id="rId24"/>
    <p:sldId id="386" r:id="rId25"/>
    <p:sldId id="376" r:id="rId26"/>
  </p:sldIdLst>
  <p:sldSz cx="9144000" cy="6858000" type="screen4x3"/>
  <p:notesSz cx="9144000" cy="6858000"/>
  <p:defaultTextStyle>
    <a:defPPr>
      <a:defRPr lang="en-US"/>
    </a:defPPr>
    <a:lvl1pPr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62C"/>
    <a:srgbClr val="FF4A21"/>
    <a:srgbClr val="00529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92879" autoAdjust="0"/>
  </p:normalViewPr>
  <p:slideViewPr>
    <p:cSldViewPr snapToGrid="0" snapToObjects="1">
      <p:cViewPr varScale="1">
        <p:scale>
          <a:sx n="106" d="100"/>
          <a:sy n="106" d="100"/>
        </p:scale>
        <p:origin x="1832"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hangingPunct="1">
              <a:defRPr sz="1200">
                <a:latin typeface="Rockwell"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EAC6E28A-33A3-DB4F-9F93-D3B0C6596826}" type="datetimeFigureOut">
              <a:rPr lang="en-US"/>
              <a:pPr>
                <a:defRPr/>
              </a:pPr>
              <a:t>3/28/19</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eaLnBrk="1" hangingPunct="1">
              <a:defRPr sz="1200">
                <a:latin typeface="Rockwell"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C965ECB-F284-854D-818F-5BC971CC7BF3}" type="slidenum">
              <a:rPr lang="en-US"/>
              <a:pPr>
                <a:defRPr/>
              </a:pPr>
              <a:t>‹#›</a:t>
            </a:fld>
            <a:endParaRPr lang="en-US"/>
          </a:p>
        </p:txBody>
      </p:sp>
    </p:spTree>
    <p:extLst>
      <p:ext uri="{BB962C8B-B14F-4D97-AF65-F5344CB8AC3E}">
        <p14:creationId xmlns:p14="http://schemas.microsoft.com/office/powerpoint/2010/main" val="26334497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0F85DB7A-A5FF-C04A-A4AA-98B39292EA77}" type="datetimeFigureOut">
              <a:rPr lang="en-US"/>
              <a:pPr>
                <a:defRPr/>
              </a:pPr>
              <a:t>3/28/19</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1A60B8F3-4DE0-044E-A0D2-83BDE6C791D5}" type="slidenum">
              <a:rPr lang="en-US"/>
              <a:pPr>
                <a:defRPr/>
              </a:pPr>
              <a:t>‹#›</a:t>
            </a:fld>
            <a:endParaRPr lang="en-US"/>
          </a:p>
        </p:txBody>
      </p:sp>
    </p:spTree>
    <p:extLst>
      <p:ext uri="{BB962C8B-B14F-4D97-AF65-F5344CB8AC3E}">
        <p14:creationId xmlns:p14="http://schemas.microsoft.com/office/powerpoint/2010/main" val="2455649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a:t>
            </a:fld>
            <a:endParaRPr lang="en-US"/>
          </a:p>
        </p:txBody>
      </p:sp>
    </p:spTree>
    <p:extLst>
      <p:ext uri="{BB962C8B-B14F-4D97-AF65-F5344CB8AC3E}">
        <p14:creationId xmlns:p14="http://schemas.microsoft.com/office/powerpoint/2010/main" val="667093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16</a:t>
            </a:fld>
            <a:endParaRPr lang="en-US"/>
          </a:p>
        </p:txBody>
      </p:sp>
    </p:spTree>
    <p:extLst>
      <p:ext uri="{BB962C8B-B14F-4D97-AF65-F5344CB8AC3E}">
        <p14:creationId xmlns:p14="http://schemas.microsoft.com/office/powerpoint/2010/main" val="2626115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20</a:t>
            </a:fld>
            <a:endParaRPr lang="en-US"/>
          </a:p>
        </p:txBody>
      </p:sp>
    </p:spTree>
    <p:extLst>
      <p:ext uri="{BB962C8B-B14F-4D97-AF65-F5344CB8AC3E}">
        <p14:creationId xmlns:p14="http://schemas.microsoft.com/office/powerpoint/2010/main" val="3396810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2</a:t>
            </a:fld>
            <a:endParaRPr lang="en-US"/>
          </a:p>
        </p:txBody>
      </p:sp>
    </p:spTree>
    <p:extLst>
      <p:ext uri="{BB962C8B-B14F-4D97-AF65-F5344CB8AC3E}">
        <p14:creationId xmlns:p14="http://schemas.microsoft.com/office/powerpoint/2010/main" val="3285949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3</a:t>
            </a:fld>
            <a:endParaRPr lang="en-US"/>
          </a:p>
        </p:txBody>
      </p:sp>
    </p:spTree>
    <p:extLst>
      <p:ext uri="{BB962C8B-B14F-4D97-AF65-F5344CB8AC3E}">
        <p14:creationId xmlns:p14="http://schemas.microsoft.com/office/powerpoint/2010/main" val="1102824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7</a:t>
            </a:fld>
            <a:endParaRPr lang="en-US"/>
          </a:p>
        </p:txBody>
      </p:sp>
    </p:spTree>
    <p:extLst>
      <p:ext uri="{BB962C8B-B14F-4D97-AF65-F5344CB8AC3E}">
        <p14:creationId xmlns:p14="http://schemas.microsoft.com/office/powerpoint/2010/main" val="1832469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Each sensor node will measure the temperature and the moisture level of the soil. </a:t>
            </a:r>
          </a:p>
          <a:p>
            <a:r>
              <a:rPr lang="en-US" dirty="0"/>
              <a:t>Each sensor node was equipped with a power amplifier PA2460 and had a range of 1 km.</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10</a:t>
            </a:fld>
            <a:endParaRPr lang="en-US"/>
          </a:p>
        </p:txBody>
      </p:sp>
    </p:spTree>
    <p:extLst>
      <p:ext uri="{BB962C8B-B14F-4D97-AF65-F5344CB8AC3E}">
        <p14:creationId xmlns:p14="http://schemas.microsoft.com/office/powerpoint/2010/main" val="4291272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communication stages employ the us of TDMA technology</a:t>
            </a:r>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12</a:t>
            </a:fld>
            <a:endParaRPr lang="en-US"/>
          </a:p>
        </p:txBody>
      </p:sp>
    </p:spTree>
    <p:extLst>
      <p:ext uri="{BB962C8B-B14F-4D97-AF65-F5344CB8AC3E}">
        <p14:creationId xmlns:p14="http://schemas.microsoft.com/office/powerpoint/2010/main" val="1476822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Sensor nodes equipped with a power amplifier and had a range of 0.6miles.</a:t>
            </a:r>
          </a:p>
          <a:p>
            <a:r>
              <a:rPr lang="en-US" dirty="0"/>
              <a:t>All the sensor nodes are assigned a unique address which is known to the base station</a:t>
            </a:r>
          </a:p>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13</a:t>
            </a:fld>
            <a:endParaRPr lang="en-US"/>
          </a:p>
        </p:txBody>
      </p:sp>
    </p:spTree>
    <p:extLst>
      <p:ext uri="{BB962C8B-B14F-4D97-AF65-F5344CB8AC3E}">
        <p14:creationId xmlns:p14="http://schemas.microsoft.com/office/powerpoint/2010/main" val="2586580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Medical Imaging Techniques like </a:t>
            </a:r>
          </a:p>
          <a:p>
            <a:pPr marL="228600" indent="-228600">
              <a:buAutoNum type="arabicParenR"/>
            </a:pPr>
            <a:r>
              <a:rPr lang="en-US" dirty="0"/>
              <a:t>MRI – Magnetic Resonance Imaging </a:t>
            </a:r>
          </a:p>
          <a:p>
            <a:pPr marL="228600" indent="-228600">
              <a:buAutoNum type="arabicParenR"/>
            </a:pPr>
            <a:r>
              <a:rPr lang="en-US" dirty="0"/>
              <a:t>CT – Computed Tomography </a:t>
            </a:r>
          </a:p>
          <a:p>
            <a:pPr marL="228600" indent="-228600">
              <a:buAutoNum type="arabicParenR"/>
            </a:pPr>
            <a:r>
              <a:rPr lang="en-US" dirty="0"/>
              <a:t>PET – Positron Emission Tomography. </a:t>
            </a:r>
            <a:r>
              <a:rPr lang="en-US" dirty="0" err="1"/>
              <a:t>Etc</a:t>
            </a:r>
            <a:r>
              <a:rPr lang="en-US" dirty="0"/>
              <a:t> </a:t>
            </a:r>
          </a:p>
          <a:p>
            <a:pPr marL="0" indent="0">
              <a:buNone/>
            </a:pPr>
            <a:r>
              <a:rPr lang="en-US" dirty="0"/>
              <a:t>But UBM in this implementation is :</a:t>
            </a:r>
            <a:br>
              <a:rPr lang="en-US" dirty="0"/>
            </a:br>
            <a:r>
              <a:rPr lang="en-US" dirty="0"/>
              <a:t>A) Fast B) Reconfigurable C) able to delineate small structures with final Spatial Resolution. </a:t>
            </a:r>
          </a:p>
          <a:p>
            <a:pPr marL="0" indent="0">
              <a:buNone/>
            </a:pPr>
            <a:endParaRPr lang="en-US" dirty="0"/>
          </a:p>
          <a:p>
            <a:pPr marL="0" indent="0">
              <a:buNone/>
            </a:pPr>
            <a:r>
              <a:rPr lang="en-US" dirty="0"/>
              <a:t>Used for Ophthalmology, Dermatology, malignant tumor diagnosis, cardiac diseases ( non invasive diagnosis ) and Embryonic developmental biology. </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14</a:t>
            </a:fld>
            <a:endParaRPr lang="en-US"/>
          </a:p>
        </p:txBody>
      </p:sp>
    </p:spTree>
    <p:extLst>
      <p:ext uri="{BB962C8B-B14F-4D97-AF65-F5344CB8AC3E}">
        <p14:creationId xmlns:p14="http://schemas.microsoft.com/office/powerpoint/2010/main" val="478847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60B8F3-4DE0-044E-A0D2-83BDE6C791D5}" type="slidenum">
              <a:rPr lang="en-US" smtClean="0"/>
              <a:pPr>
                <a:defRPr/>
              </a:pPr>
              <a:t>15</a:t>
            </a:fld>
            <a:endParaRPr lang="en-US"/>
          </a:p>
        </p:txBody>
      </p:sp>
    </p:spTree>
    <p:extLst>
      <p:ext uri="{BB962C8B-B14F-4D97-AF65-F5344CB8AC3E}">
        <p14:creationId xmlns:p14="http://schemas.microsoft.com/office/powerpoint/2010/main" val="8070308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title" hasCustomPrompt="1"/>
          </p:nvPr>
        </p:nvSpPr>
        <p:spPr>
          <a:xfrm>
            <a:off x="1098770" y="2234918"/>
            <a:ext cx="7858037" cy="1779041"/>
          </a:xfrm>
        </p:spPr>
        <p:txBody>
          <a:bodyPr/>
          <a:lstStyle>
            <a:lvl1pPr algn="l">
              <a:lnSpc>
                <a:spcPct val="80000"/>
              </a:lnSpc>
              <a:defRPr sz="4800">
                <a:solidFill>
                  <a:schemeClr val="bg1"/>
                </a:solidFill>
              </a:defRPr>
            </a:lvl1pPr>
          </a:lstStyle>
          <a:p>
            <a:r>
              <a:rPr lang="en-US" dirty="0"/>
              <a:t>Presentation Title</a:t>
            </a:r>
            <a:br>
              <a:rPr lang="en-US" dirty="0"/>
            </a:br>
            <a:r>
              <a:rPr lang="en-US" dirty="0"/>
              <a:t>With Two Lines</a:t>
            </a:r>
          </a:p>
        </p:txBody>
      </p:sp>
      <p:sp>
        <p:nvSpPr>
          <p:cNvPr id="7" name="Text Placeholder 3"/>
          <p:cNvSpPr>
            <a:spLocks noGrp="1"/>
          </p:cNvSpPr>
          <p:nvPr>
            <p:ph type="body" sz="half" idx="2" hasCustomPrompt="1"/>
          </p:nvPr>
        </p:nvSpPr>
        <p:spPr>
          <a:xfrm>
            <a:off x="1098772" y="4127675"/>
            <a:ext cx="7858035" cy="774700"/>
          </a:xfrm>
        </p:spPr>
        <p:txBody>
          <a:bodyPr rtlCol="0">
            <a:noAutofit/>
          </a:bodyPr>
          <a:lstStyle>
            <a:lvl1pPr marL="0" indent="0" algn="l">
              <a:buNone/>
              <a:defRPr kumimoji="0" sz="2400" b="0" i="0" u="none" strike="noStrike" kern="1200" cap="none" spc="0" normalizeH="0" baseline="0">
                <a:ln>
                  <a:noFill/>
                </a:ln>
                <a:solidFill>
                  <a:schemeClr val="bg1"/>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Presentation Subtitle</a:t>
            </a:r>
          </a:p>
        </p:txBody>
      </p:sp>
      <p:sp>
        <p:nvSpPr>
          <p:cNvPr id="2" name="Slide Number Placeholder 1">
            <a:extLst>
              <a:ext uri="{FF2B5EF4-FFF2-40B4-BE49-F238E27FC236}">
                <a16:creationId xmlns:a16="http://schemas.microsoft.com/office/drawing/2014/main" id="{E4E29596-4D61-254A-95F6-43F08D65D08A}"/>
              </a:ext>
            </a:extLst>
          </p:cNvPr>
          <p:cNvSpPr>
            <a:spLocks noGrp="1"/>
          </p:cNvSpPr>
          <p:nvPr>
            <p:ph type="sldNum" sz="quarter" idx="10"/>
          </p:nvPr>
        </p:nvSpPr>
        <p:spPr/>
        <p:txBody>
          <a:bodyPr/>
          <a:lstStyle/>
          <a:p>
            <a:fld id="{B9708354-E4A9-A64A-B916-034F55721750}" type="slidenum">
              <a:rPr lang="en-US" smtClean="0"/>
              <a:t>‹#›</a:t>
            </a:fld>
            <a:endParaRPr lang="en-US"/>
          </a:p>
        </p:txBody>
      </p:sp>
    </p:spTree>
    <p:extLst>
      <p:ext uri="{BB962C8B-B14F-4D97-AF65-F5344CB8AC3E}">
        <p14:creationId xmlns:p14="http://schemas.microsoft.com/office/powerpoint/2010/main" val="1276722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TextBox 4"/>
          <p:cNvSpPr txBox="1"/>
          <p:nvPr userDrawn="1"/>
        </p:nvSpPr>
        <p:spPr>
          <a:xfrm>
            <a:off x="786685" y="1498984"/>
            <a:ext cx="2170484" cy="646331"/>
          </a:xfrm>
          <a:prstGeom prst="rect">
            <a:avLst/>
          </a:prstGeom>
          <a:noFill/>
        </p:spPr>
        <p:txBody>
          <a:bodyPr wrap="square" rtlCol="0">
            <a:spAutoFit/>
          </a:bodyPr>
          <a:lstStyle/>
          <a:p>
            <a:r>
              <a:rPr lang="en-US" sz="1200" b="0" i="0" dirty="0">
                <a:solidFill>
                  <a:schemeClr val="bg1"/>
                </a:solidFill>
                <a:latin typeface="Cambria"/>
                <a:cs typeface="Cambria"/>
              </a:rPr>
              <a:t>DEPARTMENT OR UNIT NAME.</a:t>
            </a:r>
            <a:r>
              <a:rPr lang="en-US" sz="1200" b="0" i="0" baseline="0" dirty="0">
                <a:solidFill>
                  <a:schemeClr val="bg1"/>
                </a:solidFill>
                <a:latin typeface="Cambria"/>
                <a:cs typeface="Cambria"/>
              </a:rPr>
              <a:t> DELETE FROM MASTER SLIDE IF N/A</a:t>
            </a:r>
            <a:endParaRPr lang="en-US" sz="1200" b="0" i="0" dirty="0">
              <a:solidFill>
                <a:schemeClr val="bg1"/>
              </a:solidFill>
              <a:latin typeface="Cambria"/>
              <a:cs typeface="Cambria"/>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title"/>
          </p:nvPr>
        </p:nvSpPr>
        <p:spPr>
          <a:xfrm>
            <a:off x="1098770" y="2860400"/>
            <a:ext cx="7858037" cy="1779041"/>
          </a:xfrm>
        </p:spPr>
        <p:txBody>
          <a:bodyPr/>
          <a:lstStyle>
            <a:lvl1pPr algn="l">
              <a:lnSpc>
                <a:spcPct val="80000"/>
              </a:lnSpc>
              <a:defRPr sz="4000" baseline="0">
                <a:solidFill>
                  <a:schemeClr val="bg1"/>
                </a:solidFill>
              </a:defRPr>
            </a:lvl1pPr>
          </a:lstStyle>
          <a:p>
            <a:endParaRPr lang="en-US" dirty="0"/>
          </a:p>
        </p:txBody>
      </p:sp>
      <p:sp>
        <p:nvSpPr>
          <p:cNvPr id="10" name="Text Placeholder 3"/>
          <p:cNvSpPr>
            <a:spLocks noGrp="1"/>
          </p:cNvSpPr>
          <p:nvPr>
            <p:ph type="body" sz="half" idx="2"/>
          </p:nvPr>
        </p:nvSpPr>
        <p:spPr>
          <a:xfrm>
            <a:off x="1098772" y="4753157"/>
            <a:ext cx="7858035" cy="774700"/>
          </a:xfrm>
        </p:spPr>
        <p:txBody>
          <a:bodyPr rtlCol="0">
            <a:noAutofit/>
          </a:bodyPr>
          <a:lstStyle>
            <a:lvl1pPr marL="0" indent="0" algn="l">
              <a:buNone/>
              <a:defRPr kumimoji="0" sz="2400" b="0" i="0" u="none" strike="noStrike" kern="1200" cap="none" spc="0" normalizeH="0" baseline="0">
                <a:ln>
                  <a:noFill/>
                </a:ln>
                <a:solidFill>
                  <a:schemeClr val="bg1"/>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1" name="TextBox 10"/>
          <p:cNvSpPr txBox="1"/>
          <p:nvPr userDrawn="1"/>
        </p:nvSpPr>
        <p:spPr>
          <a:xfrm>
            <a:off x="918000" y="1309444"/>
            <a:ext cx="2170484" cy="523220"/>
          </a:xfrm>
          <a:prstGeom prst="rect">
            <a:avLst/>
          </a:prstGeom>
          <a:noFill/>
        </p:spPr>
        <p:txBody>
          <a:bodyPr wrap="square" rtlCol="0">
            <a:spAutoFit/>
          </a:bodyPr>
          <a:lstStyle/>
          <a:p>
            <a:r>
              <a:rPr lang="en-US" sz="1400" b="0" i="0" dirty="0">
                <a:solidFill>
                  <a:schemeClr val="bg1"/>
                </a:solidFill>
                <a:latin typeface="Cambria"/>
                <a:cs typeface="Cambria"/>
              </a:rPr>
              <a:t>Department</a:t>
            </a:r>
            <a:r>
              <a:rPr lang="en-US" sz="1400" b="0" i="0" baseline="0" dirty="0">
                <a:solidFill>
                  <a:schemeClr val="bg1"/>
                </a:solidFill>
                <a:latin typeface="Cambria"/>
                <a:cs typeface="Cambria"/>
              </a:rPr>
              <a:t> of Electrical &amp; Computer Engineering</a:t>
            </a:r>
            <a:endParaRPr lang="en-US" sz="1400" b="0" i="0" dirty="0">
              <a:solidFill>
                <a:schemeClr val="bg1"/>
              </a:solidFill>
              <a:latin typeface="Cambria"/>
              <a:cs typeface="Cambria"/>
            </a:endParaRPr>
          </a:p>
        </p:txBody>
      </p:sp>
      <p:sp>
        <p:nvSpPr>
          <p:cNvPr id="2" name="Slide Number Placeholder 1">
            <a:extLst>
              <a:ext uri="{FF2B5EF4-FFF2-40B4-BE49-F238E27FC236}">
                <a16:creationId xmlns:a16="http://schemas.microsoft.com/office/drawing/2014/main" id="{8027CAB2-6A73-2849-8125-C9DCE57DB4EA}"/>
              </a:ext>
            </a:extLst>
          </p:cNvPr>
          <p:cNvSpPr>
            <a:spLocks noGrp="1"/>
          </p:cNvSpPr>
          <p:nvPr>
            <p:ph type="sldNum" sz="quarter" idx="10"/>
          </p:nvPr>
        </p:nvSpPr>
        <p:spPr/>
        <p:txBody>
          <a:bodyPr/>
          <a:lstStyle/>
          <a:p>
            <a:fld id="{B9708354-E4A9-A64A-B916-034F55721750}" type="slidenum">
              <a:rPr lang="en-US" smtClean="0"/>
              <a:t>‹#›</a:t>
            </a:fld>
            <a:endParaRPr lang="en-US"/>
          </a:p>
        </p:txBody>
      </p:sp>
    </p:spTree>
    <p:extLst>
      <p:ext uri="{BB962C8B-B14F-4D97-AF65-F5344CB8AC3E}">
        <p14:creationId xmlns:p14="http://schemas.microsoft.com/office/powerpoint/2010/main" val="2849426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2" name="Slide Number Placeholder 1">
            <a:extLst>
              <a:ext uri="{FF2B5EF4-FFF2-40B4-BE49-F238E27FC236}">
                <a16:creationId xmlns:a16="http://schemas.microsoft.com/office/drawing/2014/main" id="{D95937ED-B3AB-1140-BB74-9F06F564B44A}"/>
              </a:ext>
            </a:extLst>
          </p:cNvPr>
          <p:cNvSpPr>
            <a:spLocks noGrp="1"/>
          </p:cNvSpPr>
          <p:nvPr>
            <p:ph type="sldNum" sz="quarter" idx="10"/>
          </p:nvPr>
        </p:nvSpPr>
        <p:spPr/>
        <p:txBody>
          <a:bodyPr/>
          <a:lstStyle/>
          <a:p>
            <a:fld id="{B9708354-E4A9-A64A-B916-034F55721750}" type="slidenum">
              <a:rPr lang="en-US" smtClean="0"/>
              <a:t>‹#›</a:t>
            </a:fld>
            <a:endParaRPr lang="en-US"/>
          </a:p>
        </p:txBody>
      </p:sp>
    </p:spTree>
    <p:extLst>
      <p:ext uri="{BB962C8B-B14F-4D97-AF65-F5344CB8AC3E}">
        <p14:creationId xmlns:p14="http://schemas.microsoft.com/office/powerpoint/2010/main" val="3625153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99309" y="5931691"/>
            <a:ext cx="1282700" cy="926309"/>
          </a:xfrm>
          <a:prstGeom prst="rect">
            <a:avLst/>
          </a:prstGeom>
        </p:spPr>
      </p:pic>
      <p:sp>
        <p:nvSpPr>
          <p:cNvPr id="3" name="Title 1"/>
          <p:cNvSpPr>
            <a:spLocks noGrp="1"/>
          </p:cNvSpPr>
          <p:nvPr>
            <p:ph type="title"/>
          </p:nvPr>
        </p:nvSpPr>
        <p:spPr>
          <a:xfrm>
            <a:off x="327868" y="1191805"/>
            <a:ext cx="8225582" cy="1015871"/>
          </a:xfrm>
        </p:spPr>
        <p:txBody>
          <a:bodyPr/>
          <a:lstStyle/>
          <a:p>
            <a:endParaRPr lang="en-US"/>
          </a:p>
        </p:txBody>
      </p:sp>
      <p:sp>
        <p:nvSpPr>
          <p:cNvPr id="4" name="Content Placeholder 2"/>
          <p:cNvSpPr>
            <a:spLocks noGrp="1"/>
          </p:cNvSpPr>
          <p:nvPr>
            <p:ph idx="10"/>
          </p:nvPr>
        </p:nvSpPr>
        <p:spPr>
          <a:xfrm>
            <a:off x="327868" y="2307817"/>
            <a:ext cx="8225582" cy="3731034"/>
          </a:xfrm>
        </p:spPr>
        <p:txBody>
          <a:bodyPr/>
          <a:lstStyle/>
          <a:p>
            <a:endParaRPr lang="en-US" dirty="0"/>
          </a:p>
        </p:txBody>
      </p:sp>
      <p:sp>
        <p:nvSpPr>
          <p:cNvPr id="5" name="Slide Number Placeholder 4">
            <a:extLst>
              <a:ext uri="{FF2B5EF4-FFF2-40B4-BE49-F238E27FC236}">
                <a16:creationId xmlns:a16="http://schemas.microsoft.com/office/drawing/2014/main" id="{89163280-8C29-2148-B12D-675B422DE2E8}"/>
              </a:ext>
            </a:extLst>
          </p:cNvPr>
          <p:cNvSpPr>
            <a:spLocks noGrp="1"/>
          </p:cNvSpPr>
          <p:nvPr>
            <p:ph type="sldNum" sz="quarter" idx="11"/>
          </p:nvPr>
        </p:nvSpPr>
        <p:spPr/>
        <p:txBody>
          <a:bodyPr/>
          <a:lstStyle/>
          <a:p>
            <a:fld id="{B9708354-E4A9-A64A-B916-034F55721750}" type="slidenum">
              <a:rPr lang="en-US" smtClean="0"/>
              <a:t>‹#›</a:t>
            </a:fld>
            <a:endParaRPr lang="en-US"/>
          </a:p>
        </p:txBody>
      </p:sp>
    </p:spTree>
    <p:extLst>
      <p:ext uri="{BB962C8B-B14F-4D97-AF65-F5344CB8AC3E}">
        <p14:creationId xmlns:p14="http://schemas.microsoft.com/office/powerpoint/2010/main" val="2027560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2275" y="5931691"/>
            <a:ext cx="1282700" cy="926309"/>
          </a:xfrm>
          <a:prstGeom prst="rect">
            <a:avLst/>
          </a:prstGeom>
        </p:spPr>
      </p:pic>
      <p:sp>
        <p:nvSpPr>
          <p:cNvPr id="3" name="Slide Number Placeholder 2">
            <a:extLst>
              <a:ext uri="{FF2B5EF4-FFF2-40B4-BE49-F238E27FC236}">
                <a16:creationId xmlns:a16="http://schemas.microsoft.com/office/drawing/2014/main" id="{DC0D9228-E9F4-EA4B-89D3-6B244E79D1A2}"/>
              </a:ext>
            </a:extLst>
          </p:cNvPr>
          <p:cNvSpPr>
            <a:spLocks noGrp="1"/>
          </p:cNvSpPr>
          <p:nvPr>
            <p:ph type="sldNum" sz="quarter" idx="10"/>
          </p:nvPr>
        </p:nvSpPr>
        <p:spPr/>
        <p:txBody>
          <a:bodyPr/>
          <a:lstStyle/>
          <a:p>
            <a:fld id="{B9708354-E4A9-A64A-B916-034F55721750}" type="slidenum">
              <a:rPr lang="en-US" smtClean="0"/>
              <a:t>‹#›</a:t>
            </a:fld>
            <a:endParaRPr lang="en-US"/>
          </a:p>
        </p:txBody>
      </p:sp>
    </p:spTree>
    <p:extLst>
      <p:ext uri="{BB962C8B-B14F-4D97-AF65-F5344CB8AC3E}">
        <p14:creationId xmlns:p14="http://schemas.microsoft.com/office/powerpoint/2010/main" val="190625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1" name="Text Placeholder 2"/>
          <p:cNvSpPr>
            <a:spLocks noGrp="1"/>
          </p:cNvSpPr>
          <p:nvPr>
            <p:ph idx="10"/>
          </p:nvPr>
        </p:nvSpPr>
        <p:spPr bwMode="auto">
          <a:xfrm>
            <a:off x="327868" y="2307816"/>
            <a:ext cx="7556500" cy="409882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CED30FAC-A8E2-BE4E-8524-0D20227D332A}"/>
              </a:ext>
            </a:extLst>
          </p:cNvPr>
          <p:cNvSpPr>
            <a:spLocks noGrp="1"/>
          </p:cNvSpPr>
          <p:nvPr>
            <p:ph type="sldNum" sz="quarter" idx="11"/>
          </p:nvPr>
        </p:nvSpPr>
        <p:spPr/>
        <p:txBody>
          <a:bodyPr/>
          <a:lstStyle/>
          <a:p>
            <a:fld id="{B9708354-E4A9-A64A-B916-034F55721750}" type="slidenum">
              <a:rPr lang="en-US" smtClean="0"/>
              <a:t>‹#›</a:t>
            </a:fld>
            <a:endParaRPr lang="en-US"/>
          </a:p>
        </p:txBody>
      </p:sp>
    </p:spTree>
    <p:extLst>
      <p:ext uri="{BB962C8B-B14F-4D97-AF65-F5344CB8AC3E}">
        <p14:creationId xmlns:p14="http://schemas.microsoft.com/office/powerpoint/2010/main" val="405278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ext Placeholder 3"/>
          <p:cNvSpPr>
            <a:spLocks noGrp="1"/>
          </p:cNvSpPr>
          <p:nvPr>
            <p:ph type="body" sz="half" idx="10"/>
          </p:nvPr>
        </p:nvSpPr>
        <p:spPr>
          <a:xfrm>
            <a:off x="327869" y="2000387"/>
            <a:ext cx="7556499" cy="774700"/>
          </a:xfrm>
        </p:spPr>
        <p:txBody>
          <a:bodyPr rtlCol="0">
            <a:noAutofit/>
          </a:bodyPr>
          <a:lstStyle>
            <a:lvl1pPr marL="0" indent="0">
              <a:buNone/>
              <a:defRPr kumimoji="0" sz="2400" b="0" i="0" u="none" strike="noStrike" kern="1200" cap="none" spc="0" normalizeH="0" baseline="0">
                <a:ln>
                  <a:noFill/>
                </a:ln>
                <a:solidFill>
                  <a:schemeClr val="accent3"/>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2" name="Text Placeholder 2"/>
          <p:cNvSpPr>
            <a:spLocks noGrp="1"/>
          </p:cNvSpPr>
          <p:nvPr>
            <p:ph idx="11"/>
          </p:nvPr>
        </p:nvSpPr>
        <p:spPr bwMode="auto">
          <a:xfrm>
            <a:off x="327868" y="2775087"/>
            <a:ext cx="7556500" cy="3631556"/>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64768" y="5943488"/>
            <a:ext cx="1282700" cy="926309"/>
          </a:xfrm>
          <a:prstGeom prst="rect">
            <a:avLst/>
          </a:prstGeom>
        </p:spPr>
      </p:pic>
      <p:sp>
        <p:nvSpPr>
          <p:cNvPr id="2" name="Slide Number Placeholder 1">
            <a:extLst>
              <a:ext uri="{FF2B5EF4-FFF2-40B4-BE49-F238E27FC236}">
                <a16:creationId xmlns:a16="http://schemas.microsoft.com/office/drawing/2014/main" id="{FF954090-E682-F940-91CF-152A47096379}"/>
              </a:ext>
            </a:extLst>
          </p:cNvPr>
          <p:cNvSpPr>
            <a:spLocks noGrp="1"/>
          </p:cNvSpPr>
          <p:nvPr>
            <p:ph type="sldNum" sz="quarter" idx="12"/>
          </p:nvPr>
        </p:nvSpPr>
        <p:spPr/>
        <p:txBody>
          <a:bodyPr/>
          <a:lstStyle/>
          <a:p>
            <a:fld id="{B9708354-E4A9-A64A-B916-034F55721750}" type="slidenum">
              <a:rPr lang="en-US" smtClean="0"/>
              <a:t>‹#›</a:t>
            </a:fld>
            <a:endParaRPr lang="en-US"/>
          </a:p>
        </p:txBody>
      </p:sp>
    </p:spTree>
    <p:extLst>
      <p:ext uri="{BB962C8B-B14F-4D97-AF65-F5344CB8AC3E}">
        <p14:creationId xmlns:p14="http://schemas.microsoft.com/office/powerpoint/2010/main" val="2998573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27869" y="3445123"/>
            <a:ext cx="3657600" cy="3024335"/>
          </a:xfrm>
        </p:spPr>
        <p:txBody>
          <a:bodyPr>
            <a:normAutofit/>
          </a:bodyPr>
          <a:lstStyle>
            <a:lvl1pPr>
              <a:defRPr sz="1800">
                <a:latin typeface="Cambria"/>
                <a:cs typeface="Cambria"/>
              </a:defRPr>
            </a:lvl1pPr>
            <a:lvl2pPr>
              <a:defRPr sz="1800">
                <a:latin typeface="Cambria"/>
                <a:cs typeface="Cambria"/>
              </a:defRPr>
            </a:lvl2pPr>
            <a:lvl3pPr>
              <a:defRPr sz="1800">
                <a:latin typeface="Cambria"/>
                <a:cs typeface="Cambria"/>
              </a:defRPr>
            </a:lvl3pPr>
            <a:lvl4pPr>
              <a:defRPr sz="1800">
                <a:latin typeface="Cambria"/>
                <a:cs typeface="Cambria"/>
              </a:defRPr>
            </a:lvl4pPr>
            <a:lvl5pPr>
              <a:defRPr sz="1800">
                <a:latin typeface="Cambria"/>
                <a:cs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Content Placeholder 5"/>
          <p:cNvSpPr>
            <a:spLocks noGrp="1"/>
          </p:cNvSpPr>
          <p:nvPr>
            <p:ph sz="quarter" idx="4"/>
          </p:nvPr>
        </p:nvSpPr>
        <p:spPr>
          <a:xfrm>
            <a:off x="4230206" y="3445123"/>
            <a:ext cx="3657600" cy="3024335"/>
          </a:xfrm>
        </p:spPr>
        <p:txBody>
          <a:bodyPr>
            <a:normAutofit/>
          </a:bodyPr>
          <a:lstStyle>
            <a:lvl1pPr>
              <a:defRPr sz="1800" b="0" i="0">
                <a:latin typeface="Cambria"/>
                <a:cs typeface="Cambria"/>
              </a:defRPr>
            </a:lvl1pPr>
            <a:lvl2pPr>
              <a:defRPr sz="1800">
                <a:latin typeface="Cambria"/>
                <a:cs typeface="Cambria"/>
              </a:defRPr>
            </a:lvl2pPr>
            <a:lvl3pPr>
              <a:defRPr sz="1800">
                <a:latin typeface="Cambria"/>
                <a:cs typeface="Cambria"/>
              </a:defRPr>
            </a:lvl3pPr>
            <a:lvl4pPr>
              <a:defRPr sz="1800">
                <a:latin typeface="Cambria"/>
                <a:cs typeface="Cambria"/>
              </a:defRPr>
            </a:lvl4pPr>
            <a:lvl5pPr>
              <a:defRPr sz="1800">
                <a:latin typeface="Cambria"/>
                <a:cs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3" name="Text Placeholder 2"/>
          <p:cNvSpPr>
            <a:spLocks noGrp="1"/>
          </p:cNvSpPr>
          <p:nvPr>
            <p:ph type="body" idx="1"/>
          </p:nvPr>
        </p:nvSpPr>
        <p:spPr>
          <a:xfrm>
            <a:off x="327869" y="3068606"/>
            <a:ext cx="3657600" cy="322729"/>
          </a:xfrm>
          <a:prstGeom prst="rect">
            <a:avLst/>
          </a:prstGeom>
          <a:solidFill>
            <a:schemeClr val="accent3"/>
          </a:solidFill>
        </p:spPr>
        <p:txBody>
          <a:bodyPr tIns="0" bIns="0" anchor="ctr">
            <a:noAutofit/>
          </a:bodyPr>
          <a:lstStyle>
            <a:lvl1pPr marL="0" indent="0" algn="ctr">
              <a:spcBef>
                <a:spcPts val="0"/>
              </a:spcBef>
              <a:buNone/>
              <a:defRPr sz="1600" b="0">
                <a:solidFill>
                  <a:schemeClr val="bg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230206" y="3068606"/>
            <a:ext cx="3657600" cy="322729"/>
          </a:xfrm>
          <a:prstGeom prst="rect">
            <a:avLst/>
          </a:prstGeom>
          <a:solidFill>
            <a:schemeClr val="accent3"/>
          </a:solidFill>
        </p:spPr>
        <p:txBody>
          <a:bodyPr tIns="0" bIns="0" anchor="ctr">
            <a:noAutofit/>
          </a:bodyPr>
          <a:lstStyle>
            <a:lvl1pPr marL="0" indent="0" algn="ctr">
              <a:spcBef>
                <a:spcPts val="0"/>
              </a:spcBef>
              <a:buNone/>
              <a:defRPr sz="1600" b="0">
                <a:solidFill>
                  <a:schemeClr val="bg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p:cNvSpPr>
            <a:spLocks noGrp="1"/>
          </p:cNvSpPr>
          <p:nvPr>
            <p:ph type="body" sz="half" idx="10"/>
          </p:nvPr>
        </p:nvSpPr>
        <p:spPr>
          <a:xfrm>
            <a:off x="327869" y="2000387"/>
            <a:ext cx="7556499" cy="774700"/>
          </a:xfrm>
        </p:spPr>
        <p:txBody>
          <a:bodyPr rtlCol="0">
            <a:noAutofit/>
          </a:bodyPr>
          <a:lstStyle>
            <a:lvl1pPr marL="0" indent="0">
              <a:buNone/>
              <a:defRPr kumimoji="0" sz="2400" b="0" i="0" u="none" strike="noStrike" kern="1200" cap="none" spc="0" normalizeH="0" baseline="0">
                <a:ln>
                  <a:noFill/>
                </a:ln>
                <a:solidFill>
                  <a:schemeClr val="accent3"/>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64768" y="5931691"/>
            <a:ext cx="1282700" cy="926309"/>
          </a:xfrm>
          <a:prstGeom prst="rect">
            <a:avLst/>
          </a:prstGeom>
        </p:spPr>
      </p:pic>
      <p:sp>
        <p:nvSpPr>
          <p:cNvPr id="2" name="Slide Number Placeholder 1">
            <a:extLst>
              <a:ext uri="{FF2B5EF4-FFF2-40B4-BE49-F238E27FC236}">
                <a16:creationId xmlns:a16="http://schemas.microsoft.com/office/drawing/2014/main" id="{3ED1D37B-F0E3-A64B-A872-856BEB60E8D1}"/>
              </a:ext>
            </a:extLst>
          </p:cNvPr>
          <p:cNvSpPr>
            <a:spLocks noGrp="1"/>
          </p:cNvSpPr>
          <p:nvPr>
            <p:ph type="sldNum" sz="quarter" idx="11"/>
          </p:nvPr>
        </p:nvSpPr>
        <p:spPr/>
        <p:txBody>
          <a:bodyPr/>
          <a:lstStyle/>
          <a:p>
            <a:fld id="{B9708354-E4A9-A64A-B916-034F55721750}" type="slidenum">
              <a:rPr lang="en-US" smtClean="0"/>
              <a:t>‹#›</a:t>
            </a:fld>
            <a:endParaRPr lang="en-US"/>
          </a:p>
        </p:txBody>
      </p:sp>
    </p:spTree>
    <p:extLst>
      <p:ext uri="{BB962C8B-B14F-4D97-AF65-F5344CB8AC3E}">
        <p14:creationId xmlns:p14="http://schemas.microsoft.com/office/powerpoint/2010/main" val="413811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367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 y="0"/>
            <a:ext cx="9143997" cy="649223"/>
          </a:xfrm>
          <a:prstGeom prst="rect">
            <a:avLst/>
          </a:prstGeom>
        </p:spPr>
      </p:pic>
      <p:sp>
        <p:nvSpPr>
          <p:cNvPr id="1026" name="Title Placeholder 1"/>
          <p:cNvSpPr>
            <a:spLocks noGrp="1"/>
          </p:cNvSpPr>
          <p:nvPr>
            <p:ph type="title"/>
          </p:nvPr>
        </p:nvSpPr>
        <p:spPr bwMode="auto">
          <a:xfrm>
            <a:off x="327868" y="1191805"/>
            <a:ext cx="7556500" cy="11160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327868" y="2297101"/>
            <a:ext cx="7556500" cy="414496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890895" y="418391"/>
            <a:ext cx="5089744" cy="246221"/>
          </a:xfrm>
          <a:prstGeom prst="rect">
            <a:avLst/>
          </a:prstGeom>
          <a:noFill/>
        </p:spPr>
        <p:txBody>
          <a:bodyPr wrap="square" rtlCol="0">
            <a:spAutoFit/>
          </a:bodyPr>
          <a:lstStyle/>
          <a:p>
            <a:r>
              <a:rPr lang="en-US" sz="1000" b="0" i="0" dirty="0">
                <a:solidFill>
                  <a:schemeClr val="accent1"/>
                </a:solidFill>
                <a:latin typeface="Cambria"/>
                <a:cs typeface="Cambria"/>
              </a:rPr>
              <a:t>DEPARTMENT OF</a:t>
            </a:r>
            <a:r>
              <a:rPr lang="en-US" sz="1000" b="0" i="0" baseline="0" dirty="0">
                <a:solidFill>
                  <a:schemeClr val="accent1"/>
                </a:solidFill>
                <a:latin typeface="Cambria"/>
                <a:cs typeface="Cambria"/>
              </a:rPr>
              <a:t> ELECTRICAL AND COMPUTER ENGINEERING</a:t>
            </a:r>
            <a:endParaRPr lang="en-US" sz="1000" b="0" i="0" dirty="0">
              <a:solidFill>
                <a:schemeClr val="accent1"/>
              </a:solidFill>
              <a:latin typeface="Cambria"/>
              <a:cs typeface="Cambria"/>
            </a:endParaRPr>
          </a:p>
        </p:txBody>
      </p:sp>
      <p:sp>
        <p:nvSpPr>
          <p:cNvPr id="2" name="Slide Number Placeholder 1">
            <a:extLst>
              <a:ext uri="{FF2B5EF4-FFF2-40B4-BE49-F238E27FC236}">
                <a16:creationId xmlns:a16="http://schemas.microsoft.com/office/drawing/2014/main" id="{79A36DB2-8B49-C64D-A4DC-8FCFE459585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08354-E4A9-A64A-B916-034F5572175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287" r:id="rId1"/>
    <p:sldLayoutId id="2147484289" r:id="rId2"/>
    <p:sldLayoutId id="2147484286" r:id="rId3"/>
    <p:sldLayoutId id="2147484285" r:id="rId4"/>
    <p:sldLayoutId id="2147484290" r:id="rId5"/>
    <p:sldLayoutId id="2147484267" r:id="rId6"/>
    <p:sldLayoutId id="2147484269" r:id="rId7"/>
    <p:sldLayoutId id="2147484270" r:id="rId8"/>
    <p:sldLayoutId id="2147484265" r:id="rId9"/>
  </p:sldLayoutIdLst>
  <p:hf hdr="0" ftr="0" dt="0"/>
  <p:txStyles>
    <p:titleStyle>
      <a:lvl1pPr algn="l" rtl="0" eaLnBrk="0" fontAlgn="base" hangingPunct="0">
        <a:spcBef>
          <a:spcPct val="0"/>
        </a:spcBef>
        <a:spcAft>
          <a:spcPct val="0"/>
        </a:spcAft>
        <a:defRPr sz="3600" b="0" kern="1200">
          <a:solidFill>
            <a:schemeClr val="accent1"/>
          </a:solidFill>
          <a:latin typeface="Arial"/>
          <a:ea typeface="MS PGothic" panose="020B0600070205080204" pitchFamily="34" charset="-128"/>
          <a:cs typeface="Arial"/>
        </a:defRPr>
      </a:lvl1pPr>
      <a:lvl2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2pPr>
      <a:lvl3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3pPr>
      <a:lvl4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4pPr>
      <a:lvl5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5pPr>
      <a:lvl6pPr marL="457200" algn="l" rtl="0" fontAlgn="base">
        <a:spcBef>
          <a:spcPct val="0"/>
        </a:spcBef>
        <a:spcAft>
          <a:spcPct val="0"/>
        </a:spcAft>
        <a:defRPr sz="3600">
          <a:solidFill>
            <a:schemeClr val="accent2"/>
          </a:solidFill>
          <a:latin typeface="Rockwell" charset="0"/>
          <a:ea typeface="ＭＳ Ｐゴシック" charset="0"/>
          <a:cs typeface="ＭＳ Ｐゴシック" charset="0"/>
        </a:defRPr>
      </a:lvl6pPr>
      <a:lvl7pPr marL="914400" algn="l" rtl="0" fontAlgn="base">
        <a:spcBef>
          <a:spcPct val="0"/>
        </a:spcBef>
        <a:spcAft>
          <a:spcPct val="0"/>
        </a:spcAft>
        <a:defRPr sz="3600">
          <a:solidFill>
            <a:schemeClr val="accent2"/>
          </a:solidFill>
          <a:latin typeface="Rockwell" charset="0"/>
          <a:ea typeface="ＭＳ Ｐゴシック" charset="0"/>
          <a:cs typeface="ＭＳ Ｐゴシック" charset="0"/>
        </a:defRPr>
      </a:lvl7pPr>
      <a:lvl8pPr marL="1371600" algn="l" rtl="0" fontAlgn="base">
        <a:spcBef>
          <a:spcPct val="0"/>
        </a:spcBef>
        <a:spcAft>
          <a:spcPct val="0"/>
        </a:spcAft>
        <a:defRPr sz="3600">
          <a:solidFill>
            <a:schemeClr val="accent2"/>
          </a:solidFill>
          <a:latin typeface="Rockwell" charset="0"/>
          <a:ea typeface="ＭＳ Ｐゴシック" charset="0"/>
          <a:cs typeface="ＭＳ Ｐゴシック" charset="0"/>
        </a:defRPr>
      </a:lvl8pPr>
      <a:lvl9pPr marL="1828800" algn="l" rtl="0" fontAlgn="base">
        <a:spcBef>
          <a:spcPct val="0"/>
        </a:spcBef>
        <a:spcAft>
          <a:spcPct val="0"/>
        </a:spcAft>
        <a:defRPr sz="3600">
          <a:solidFill>
            <a:schemeClr val="accent2"/>
          </a:solidFill>
          <a:latin typeface="Rockwell" charset="0"/>
          <a:ea typeface="ＭＳ Ｐゴシック" charset="0"/>
          <a:cs typeface="ＭＳ Ｐゴシック" charset="0"/>
        </a:defRPr>
      </a:lvl9pPr>
    </p:titleStyle>
    <p:body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accent1"/>
          </a:solidFill>
          <a:latin typeface="Cambria"/>
          <a:ea typeface="MS PGothic" panose="020B0600070205080204" pitchFamily="34" charset="-128"/>
          <a:cs typeface="Cambria"/>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accent1"/>
          </a:solidFill>
          <a:latin typeface="Cambria"/>
          <a:ea typeface="MS PGothic" panose="020B0600070205080204" pitchFamily="34" charset="-128"/>
          <a:cs typeface="Cambria"/>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Cambria"/>
          <a:ea typeface="MS PGothic" panose="020B0600070205080204" pitchFamily="34" charset="-128"/>
          <a:cs typeface="Cambria"/>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accent1"/>
          </a:solidFill>
          <a:latin typeface="Cambria"/>
          <a:ea typeface="MS PGothic" panose="020B0600070205080204" pitchFamily="34" charset="-128"/>
          <a:cs typeface="Cambria"/>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78774" y="1655041"/>
            <a:ext cx="8481794" cy="1214416"/>
          </a:xfrm>
        </p:spPr>
        <p:txBody>
          <a:bodyPr/>
          <a:lstStyle/>
          <a:p>
            <a:r>
              <a:rPr lang="en-US" dirty="0"/>
              <a:t>Energy efficient data transmission in automatic irrigation system using wireless sensor networks</a:t>
            </a:r>
            <a:br>
              <a:rPr lang="en-US" dirty="0"/>
            </a:br>
            <a:endParaRPr lang="en-US" dirty="0"/>
          </a:p>
        </p:txBody>
      </p:sp>
      <p:sp>
        <p:nvSpPr>
          <p:cNvPr id="5" name="Text Placeholder 4"/>
          <p:cNvSpPr>
            <a:spLocks noGrp="1"/>
          </p:cNvSpPr>
          <p:nvPr>
            <p:ph type="body" sz="half" idx="2"/>
          </p:nvPr>
        </p:nvSpPr>
        <p:spPr>
          <a:xfrm>
            <a:off x="878773" y="4132614"/>
            <a:ext cx="8265225" cy="774700"/>
          </a:xfrm>
        </p:spPr>
        <p:txBody>
          <a:bodyPr/>
          <a:lstStyle/>
          <a:p>
            <a:r>
              <a:rPr lang="en-US" sz="2000" i="1" dirty="0" err="1"/>
              <a:t>Nesa</a:t>
            </a:r>
            <a:r>
              <a:rPr lang="en-US" sz="2000" i="1" dirty="0"/>
              <a:t> Sudha, M., </a:t>
            </a:r>
            <a:r>
              <a:rPr lang="en-US" sz="2000" i="1" dirty="0" err="1"/>
              <a:t>Valarmathi</a:t>
            </a:r>
            <a:r>
              <a:rPr lang="en-US" sz="2000" i="1" dirty="0"/>
              <a:t>, M., &amp; </a:t>
            </a:r>
            <a:r>
              <a:rPr lang="en-US" sz="2000" i="1" dirty="0" err="1"/>
              <a:t>Babu</a:t>
            </a:r>
            <a:r>
              <a:rPr lang="en-US" sz="2000" i="1" dirty="0"/>
              <a:t>, A. S. (2011). “Energy efficient data transmission in automatic irrigation system using wireless sensor networks”. Computers and Electronics in Agriculture, 78, 215–221.</a:t>
            </a:r>
          </a:p>
          <a:p>
            <a:endParaRPr lang="en-US" dirty="0">
              <a:solidFill>
                <a:schemeClr val="bg1"/>
              </a:solidFill>
            </a:endParaRPr>
          </a:p>
        </p:txBody>
      </p:sp>
      <p:sp>
        <p:nvSpPr>
          <p:cNvPr id="6" name="Text Placeholder 4">
            <a:extLst>
              <a:ext uri="{FF2B5EF4-FFF2-40B4-BE49-F238E27FC236}">
                <a16:creationId xmlns:a16="http://schemas.microsoft.com/office/drawing/2014/main" id="{57EB2754-D6F2-4DC1-87CE-9769BE75649B}"/>
              </a:ext>
            </a:extLst>
          </p:cNvPr>
          <p:cNvSpPr txBox="1">
            <a:spLocks/>
          </p:cNvSpPr>
          <p:nvPr/>
        </p:nvSpPr>
        <p:spPr bwMode="auto">
          <a:xfrm>
            <a:off x="878772" y="4960757"/>
            <a:ext cx="8265225" cy="7747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0" indent="0" algn="l" rtl="0" eaLnBrk="0" fontAlgn="base" hangingPunct="0">
              <a:spcBef>
                <a:spcPts val="2000"/>
              </a:spcBef>
              <a:spcAft>
                <a:spcPct val="0"/>
              </a:spcAft>
              <a:buClr>
                <a:schemeClr val="accent3">
                  <a:lumMod val="60000"/>
                  <a:lumOff val="40000"/>
                </a:schemeClr>
              </a:buClr>
              <a:buSzPct val="75000"/>
              <a:buFont typeface="Wingdings" charset="2"/>
              <a:buNone/>
              <a:defRPr kumimoji="0" sz="2400" b="0" i="0" u="none" strike="noStrike" kern="1200" cap="none" spc="0" normalizeH="0" baseline="0">
                <a:ln>
                  <a:noFill/>
                </a:ln>
                <a:solidFill>
                  <a:schemeClr val="bg1"/>
                </a:solidFill>
                <a:effectLst/>
                <a:uLnTx/>
                <a:uFillTx/>
                <a:latin typeface="Arial"/>
                <a:ea typeface="+mj-ea"/>
                <a:cs typeface="Arial"/>
              </a:defRPr>
            </a:lvl1pPr>
            <a:lvl2pPr marL="457200" indent="0" algn="l" rtl="0" eaLnBrk="0" fontAlgn="base" hangingPunct="0">
              <a:spcBef>
                <a:spcPts val="600"/>
              </a:spcBef>
              <a:spcAft>
                <a:spcPct val="0"/>
              </a:spcAft>
              <a:buClr>
                <a:schemeClr val="accent3"/>
              </a:buClr>
              <a:buSzPct val="75000"/>
              <a:buFont typeface="Wingdings" charset="2"/>
              <a:buNone/>
              <a:defRPr sz="1200" kern="1200">
                <a:solidFill>
                  <a:schemeClr val="accent1"/>
                </a:solidFill>
                <a:latin typeface="Cambria"/>
                <a:ea typeface="MS PGothic" panose="020B0600070205080204" pitchFamily="34" charset="-128"/>
                <a:cs typeface="Cambria"/>
              </a:defRPr>
            </a:lvl2pPr>
            <a:lvl3pPr marL="914400" indent="0" algn="l" rtl="0" eaLnBrk="0" fontAlgn="base" hangingPunct="0">
              <a:spcBef>
                <a:spcPts val="600"/>
              </a:spcBef>
              <a:spcAft>
                <a:spcPct val="0"/>
              </a:spcAft>
              <a:buClr>
                <a:schemeClr val="accent3">
                  <a:lumMod val="60000"/>
                  <a:lumOff val="40000"/>
                </a:schemeClr>
              </a:buClr>
              <a:buSzPct val="75000"/>
              <a:buFont typeface="Wingdings" charset="2"/>
              <a:buNone/>
              <a:defRPr sz="1000" kern="1200">
                <a:solidFill>
                  <a:schemeClr val="accent1"/>
                </a:solidFill>
                <a:latin typeface="Cambria"/>
                <a:ea typeface="MS PGothic" panose="020B0600070205080204" pitchFamily="34" charset="-128"/>
                <a:cs typeface="Cambria"/>
              </a:defRPr>
            </a:lvl3pPr>
            <a:lvl4pPr marL="1371600" indent="0" algn="l" rtl="0" eaLnBrk="0" fontAlgn="base" hangingPunct="0">
              <a:spcBef>
                <a:spcPts val="600"/>
              </a:spcBef>
              <a:spcAft>
                <a:spcPct val="0"/>
              </a:spcAft>
              <a:buClr>
                <a:schemeClr val="accent3"/>
              </a:buClr>
              <a:buSzPct val="75000"/>
              <a:buFont typeface="Wingdings" charset="2"/>
              <a:buNone/>
              <a:defRPr sz="900" kern="1200">
                <a:solidFill>
                  <a:schemeClr val="accent1"/>
                </a:solidFill>
                <a:latin typeface="Cambria"/>
                <a:ea typeface="MS PGothic" panose="020B0600070205080204" pitchFamily="34" charset="-128"/>
                <a:cs typeface="Cambria"/>
              </a:defRPr>
            </a:lvl4pPr>
            <a:lvl5pPr marL="1828800" indent="0" algn="l" rtl="0" eaLnBrk="0" fontAlgn="base" hangingPunct="0">
              <a:spcBef>
                <a:spcPts val="600"/>
              </a:spcBef>
              <a:spcAft>
                <a:spcPct val="0"/>
              </a:spcAft>
              <a:buClr>
                <a:schemeClr val="accent3">
                  <a:lumMod val="60000"/>
                  <a:lumOff val="40000"/>
                </a:schemeClr>
              </a:buClr>
              <a:buSzPct val="75000"/>
              <a:buFont typeface="Wingdings" charset="2"/>
              <a:buNone/>
              <a:defRPr sz="900" kern="1200">
                <a:solidFill>
                  <a:schemeClr val="accent1"/>
                </a:solidFill>
                <a:latin typeface="Cambria"/>
                <a:ea typeface="MS PGothic" panose="020B0600070205080204" pitchFamily="34" charset="-128"/>
                <a:cs typeface="Cambria"/>
              </a:defRPr>
            </a:lvl5pPr>
            <a:lvl6pPr marL="2286000" indent="0" algn="l" defTabSz="914400" rtl="0" eaLnBrk="1" latinLnBrk="0" hangingPunct="1">
              <a:spcBef>
                <a:spcPct val="20000"/>
              </a:spcBef>
              <a:buClr>
                <a:schemeClr val="accent1">
                  <a:lumMod val="60000"/>
                  <a:lumOff val="40000"/>
                </a:schemeClr>
              </a:buClr>
              <a:buSzPct val="75000"/>
              <a:buFont typeface="Wingdings" pitchFamily="2" charset="2"/>
              <a:buNone/>
              <a:defRPr lang="en-US" sz="900" kern="1200">
                <a:solidFill>
                  <a:schemeClr val="tx1">
                    <a:lumMod val="65000"/>
                    <a:lumOff val="35000"/>
                  </a:schemeClr>
                </a:solidFill>
                <a:latin typeface="+mn-lt"/>
                <a:ea typeface="+mn-ea"/>
                <a:cs typeface="+mn-cs"/>
              </a:defRPr>
            </a:lvl6pPr>
            <a:lvl7pPr marL="2743200" indent="0" algn="l" defTabSz="914400" rtl="0" eaLnBrk="1" latinLnBrk="0" hangingPunct="1">
              <a:spcBef>
                <a:spcPct val="20000"/>
              </a:spcBef>
              <a:buClr>
                <a:schemeClr val="accent1"/>
              </a:buClr>
              <a:buSzPct val="75000"/>
              <a:buFont typeface="Wingdings" pitchFamily="2" charset="2"/>
              <a:buNone/>
              <a:defRPr lang="en-US" sz="900" kern="1200" baseline="0">
                <a:solidFill>
                  <a:schemeClr val="tx1">
                    <a:lumMod val="65000"/>
                    <a:lumOff val="35000"/>
                  </a:schemeClr>
                </a:solidFill>
                <a:latin typeface="+mn-lt"/>
                <a:ea typeface="+mn-ea"/>
                <a:cs typeface="+mn-cs"/>
              </a:defRPr>
            </a:lvl7pPr>
            <a:lvl8pPr marL="3200400" indent="0" algn="l" defTabSz="914400" rtl="0" eaLnBrk="1" latinLnBrk="0" hangingPunct="1">
              <a:spcBef>
                <a:spcPct val="20000"/>
              </a:spcBef>
              <a:buClr>
                <a:schemeClr val="accent1">
                  <a:lumMod val="60000"/>
                  <a:lumOff val="40000"/>
                </a:schemeClr>
              </a:buClr>
              <a:buSzPct val="75000"/>
              <a:buFont typeface="Wingdings" pitchFamily="2" charset="2"/>
              <a:buNone/>
              <a:defRPr lang="en-US" sz="900" kern="1200" baseline="0">
                <a:solidFill>
                  <a:schemeClr val="tx1">
                    <a:lumMod val="65000"/>
                    <a:lumOff val="35000"/>
                  </a:schemeClr>
                </a:solidFill>
                <a:latin typeface="+mn-lt"/>
                <a:ea typeface="+mn-ea"/>
                <a:cs typeface="+mn-cs"/>
              </a:defRPr>
            </a:lvl8pPr>
            <a:lvl9pPr marL="3657600" indent="0" algn="l" defTabSz="914400" rtl="0" eaLnBrk="1" latinLnBrk="0" hangingPunct="1">
              <a:spcBef>
                <a:spcPct val="20000"/>
              </a:spcBef>
              <a:buClr>
                <a:schemeClr val="accent1"/>
              </a:buClr>
              <a:buSzPct val="75000"/>
              <a:buFont typeface="Wingdings" pitchFamily="2" charset="2"/>
              <a:buNone/>
              <a:defRPr lang="en-US" sz="900" kern="1200" baseline="0">
                <a:solidFill>
                  <a:schemeClr val="tx1">
                    <a:lumMod val="65000"/>
                    <a:lumOff val="35000"/>
                  </a:schemeClr>
                </a:solidFill>
                <a:latin typeface="+mn-lt"/>
                <a:ea typeface="+mn-ea"/>
                <a:cs typeface="+mn-cs"/>
              </a:defRPr>
            </a:lvl9pPr>
          </a:lstStyle>
          <a:p>
            <a:pPr defTabSz="914400"/>
            <a:endParaRPr lang="en-US" dirty="0"/>
          </a:p>
          <a:p>
            <a:pPr defTabSz="914400"/>
            <a:r>
              <a:rPr lang="en-US" dirty="0" err="1"/>
              <a:t>Medini</a:t>
            </a:r>
            <a:r>
              <a:rPr lang="en-US" dirty="0"/>
              <a:t> J. </a:t>
            </a:r>
            <a:r>
              <a:rPr lang="en-US" dirty="0" err="1"/>
              <a:t>Aradhya</a:t>
            </a:r>
            <a:r>
              <a:rPr lang="en-US" dirty="0"/>
              <a:t>, Anushka Swarup </a:t>
            </a:r>
            <a:endParaRPr lang="it" dirty="0"/>
          </a:p>
          <a:p>
            <a:pPr defTabSz="914400"/>
            <a:endParaRPr lang="en-US" dirty="0"/>
          </a:p>
        </p:txBody>
      </p:sp>
    </p:spTree>
    <p:extLst>
      <p:ext uri="{BB962C8B-B14F-4D97-AF65-F5344CB8AC3E}">
        <p14:creationId xmlns:p14="http://schemas.microsoft.com/office/powerpoint/2010/main" val="1344156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7DB99-B3A5-CF4F-BBFE-C635C52BF778}"/>
              </a:ext>
            </a:extLst>
          </p:cNvPr>
          <p:cNvSpPr>
            <a:spLocks noGrp="1"/>
          </p:cNvSpPr>
          <p:nvPr>
            <p:ph type="title"/>
          </p:nvPr>
        </p:nvSpPr>
        <p:spPr/>
        <p:txBody>
          <a:bodyPr/>
          <a:lstStyle/>
          <a:p>
            <a:r>
              <a:rPr lang="en-US" dirty="0"/>
              <a:t>Direct Communication</a:t>
            </a:r>
          </a:p>
        </p:txBody>
      </p:sp>
      <p:sp>
        <p:nvSpPr>
          <p:cNvPr id="3" name="Content Placeholder 2">
            <a:extLst>
              <a:ext uri="{FF2B5EF4-FFF2-40B4-BE49-F238E27FC236}">
                <a16:creationId xmlns:a16="http://schemas.microsoft.com/office/drawing/2014/main" id="{A10AC82F-F85A-8244-A7DB-A38EB680A71D}"/>
              </a:ext>
            </a:extLst>
          </p:cNvPr>
          <p:cNvSpPr>
            <a:spLocks noGrp="1"/>
          </p:cNvSpPr>
          <p:nvPr>
            <p:ph idx="10"/>
          </p:nvPr>
        </p:nvSpPr>
        <p:spPr>
          <a:xfrm>
            <a:off x="327867" y="2307817"/>
            <a:ext cx="8721129" cy="3731034"/>
          </a:xfrm>
        </p:spPr>
        <p:txBody>
          <a:bodyPr/>
          <a:lstStyle/>
          <a:p>
            <a:r>
              <a:rPr lang="en-US" dirty="0"/>
              <a:t>System consists of a base station and sensor nodes.</a:t>
            </a:r>
          </a:p>
          <a:p>
            <a:r>
              <a:rPr lang="en-US" dirty="0"/>
              <a:t>Base station assigned each node with a unique address.</a:t>
            </a:r>
          </a:p>
          <a:p>
            <a:r>
              <a:rPr lang="en-US" dirty="0"/>
              <a:t>When the base station required data from an area it broadcast the address of that sensor node. </a:t>
            </a:r>
          </a:p>
          <a:p>
            <a:r>
              <a:rPr lang="en-US" dirty="0"/>
              <a:t>All the nodes received this address but only the addressed node responded with the data.</a:t>
            </a:r>
          </a:p>
          <a:p>
            <a:r>
              <a:rPr lang="en-US" dirty="0"/>
              <a:t>After sending the required data the node went back to the idle state. This process was repeated for all the nodes. </a:t>
            </a:r>
          </a:p>
        </p:txBody>
      </p:sp>
      <p:sp>
        <p:nvSpPr>
          <p:cNvPr id="4" name="Slide Number Placeholder 3">
            <a:extLst>
              <a:ext uri="{FF2B5EF4-FFF2-40B4-BE49-F238E27FC236}">
                <a16:creationId xmlns:a16="http://schemas.microsoft.com/office/drawing/2014/main" id="{98D5F639-608E-1D44-BA00-26393698FD06}"/>
              </a:ext>
            </a:extLst>
          </p:cNvPr>
          <p:cNvSpPr>
            <a:spLocks noGrp="1"/>
          </p:cNvSpPr>
          <p:nvPr>
            <p:ph type="sldNum" sz="quarter" idx="11"/>
          </p:nvPr>
        </p:nvSpPr>
        <p:spPr>
          <a:xfrm>
            <a:off x="6457950" y="6356350"/>
            <a:ext cx="2057400" cy="365125"/>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a:lstStyle>
          <a:p>
            <a:fld id="{131C2FF2-47C6-0843-9631-03F02DA620E3}" type="slidenum">
              <a:rPr lang="en-US" smtClean="0"/>
              <a:pPr/>
              <a:t>10</a:t>
            </a:fld>
            <a:endParaRPr lang="en-US" dirty="0"/>
          </a:p>
        </p:txBody>
      </p:sp>
    </p:spTree>
    <p:extLst>
      <p:ext uri="{BB962C8B-B14F-4D97-AF65-F5344CB8AC3E}">
        <p14:creationId xmlns:p14="http://schemas.microsoft.com/office/powerpoint/2010/main" val="248310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A32E0-5EC0-A04B-BE89-3583D8A16372}"/>
              </a:ext>
            </a:extLst>
          </p:cNvPr>
          <p:cNvSpPr>
            <a:spLocks noGrp="1"/>
          </p:cNvSpPr>
          <p:nvPr>
            <p:ph type="title"/>
          </p:nvPr>
        </p:nvSpPr>
        <p:spPr/>
        <p:txBody>
          <a:bodyPr/>
          <a:lstStyle/>
          <a:p>
            <a:r>
              <a:rPr lang="en-US" dirty="0"/>
              <a:t>Data Aggregation</a:t>
            </a:r>
          </a:p>
        </p:txBody>
      </p:sp>
      <p:sp>
        <p:nvSpPr>
          <p:cNvPr id="3" name="Content Placeholder 2">
            <a:extLst>
              <a:ext uri="{FF2B5EF4-FFF2-40B4-BE49-F238E27FC236}">
                <a16:creationId xmlns:a16="http://schemas.microsoft.com/office/drawing/2014/main" id="{74C2BFD8-0044-B54B-B789-A8BF1ED9F80E}"/>
              </a:ext>
            </a:extLst>
          </p:cNvPr>
          <p:cNvSpPr>
            <a:spLocks noGrp="1"/>
          </p:cNvSpPr>
          <p:nvPr>
            <p:ph idx="10"/>
          </p:nvPr>
        </p:nvSpPr>
        <p:spPr/>
        <p:txBody>
          <a:bodyPr/>
          <a:lstStyle/>
          <a:p>
            <a:r>
              <a:rPr lang="en-US" dirty="0"/>
              <a:t>Plays a major role in reducing the energy consumption by the sensors.</a:t>
            </a:r>
          </a:p>
          <a:p>
            <a:r>
              <a:rPr lang="en-US" dirty="0"/>
              <a:t>Data Accumulation – the header node collected the data from all the nodes and just bypassed them to the base station without altering the data.</a:t>
            </a:r>
          </a:p>
          <a:p>
            <a:r>
              <a:rPr lang="en-US" dirty="0"/>
              <a:t>Data Aggregation  - the header node collected the data from all the nodes and aggregated them depending on different techniques.</a:t>
            </a:r>
          </a:p>
        </p:txBody>
      </p:sp>
      <p:sp>
        <p:nvSpPr>
          <p:cNvPr id="4" name="Slide Number Placeholder 3">
            <a:extLst>
              <a:ext uri="{FF2B5EF4-FFF2-40B4-BE49-F238E27FC236}">
                <a16:creationId xmlns:a16="http://schemas.microsoft.com/office/drawing/2014/main" id="{0B4EFFC5-222E-B04A-A835-0C620D9A46B1}"/>
              </a:ext>
            </a:extLst>
          </p:cNvPr>
          <p:cNvSpPr>
            <a:spLocks noGrp="1"/>
          </p:cNvSpPr>
          <p:nvPr>
            <p:ph type="sldNum" sz="quarter" idx="11"/>
          </p:nvPr>
        </p:nvSpPr>
        <p:spPr>
          <a:xfrm>
            <a:off x="6457950" y="6356350"/>
            <a:ext cx="2057400" cy="365125"/>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a:lstStyle>
          <a:p>
            <a:fld id="{131C2FF2-47C6-0843-9631-03F02DA620E3}" type="slidenum">
              <a:rPr lang="en-US" smtClean="0"/>
              <a:pPr/>
              <a:t>11</a:t>
            </a:fld>
            <a:endParaRPr lang="en-US" dirty="0"/>
          </a:p>
        </p:txBody>
      </p:sp>
    </p:spTree>
    <p:extLst>
      <p:ext uri="{BB962C8B-B14F-4D97-AF65-F5344CB8AC3E}">
        <p14:creationId xmlns:p14="http://schemas.microsoft.com/office/powerpoint/2010/main" val="195808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75B3C-CECA-4C46-AABF-B1AE32A1EDDA}"/>
              </a:ext>
            </a:extLst>
          </p:cNvPr>
          <p:cNvSpPr>
            <a:spLocks noGrp="1"/>
          </p:cNvSpPr>
          <p:nvPr>
            <p:ph type="title"/>
          </p:nvPr>
        </p:nvSpPr>
        <p:spPr/>
        <p:txBody>
          <a:bodyPr/>
          <a:lstStyle/>
          <a:p>
            <a:r>
              <a:rPr lang="en-US" dirty="0"/>
              <a:t>Communication Overview</a:t>
            </a:r>
          </a:p>
        </p:txBody>
      </p:sp>
      <p:sp>
        <p:nvSpPr>
          <p:cNvPr id="3" name="Content Placeholder 2">
            <a:extLst>
              <a:ext uri="{FF2B5EF4-FFF2-40B4-BE49-F238E27FC236}">
                <a16:creationId xmlns:a16="http://schemas.microsoft.com/office/drawing/2014/main" id="{5251C9E0-9710-E742-8AFD-7CACAB578E40}"/>
              </a:ext>
            </a:extLst>
          </p:cNvPr>
          <p:cNvSpPr>
            <a:spLocks noGrp="1"/>
          </p:cNvSpPr>
          <p:nvPr>
            <p:ph idx="10"/>
          </p:nvPr>
        </p:nvSpPr>
        <p:spPr/>
        <p:txBody>
          <a:bodyPr/>
          <a:lstStyle/>
          <a:p>
            <a:r>
              <a:rPr lang="en-US" dirty="0"/>
              <a:t>All the sensor nodes were grouped into three clusters;</a:t>
            </a:r>
          </a:p>
          <a:p>
            <a:pPr lvl="1"/>
            <a:r>
              <a:rPr lang="en-US" dirty="0"/>
              <a:t> each contained six nodes and a cluster head. </a:t>
            </a:r>
          </a:p>
          <a:p>
            <a:r>
              <a:rPr lang="en-US" dirty="0"/>
              <a:t>Single hop Communication with two stages:</a:t>
            </a:r>
          </a:p>
          <a:p>
            <a:pPr lvl="1"/>
            <a:r>
              <a:rPr lang="en-US" dirty="0"/>
              <a:t>Communication between base station and cluster heads.</a:t>
            </a:r>
          </a:p>
          <a:p>
            <a:pPr lvl="1"/>
            <a:r>
              <a:rPr lang="en-US" dirty="0"/>
              <a:t>Communication between cluster heads and the cluster members.</a:t>
            </a:r>
          </a:p>
        </p:txBody>
      </p:sp>
      <p:sp>
        <p:nvSpPr>
          <p:cNvPr id="4" name="Slide Number Placeholder 3">
            <a:extLst>
              <a:ext uri="{FF2B5EF4-FFF2-40B4-BE49-F238E27FC236}">
                <a16:creationId xmlns:a16="http://schemas.microsoft.com/office/drawing/2014/main" id="{680FB9D4-0351-9F46-AF22-65CE9382ABAD}"/>
              </a:ext>
            </a:extLst>
          </p:cNvPr>
          <p:cNvSpPr>
            <a:spLocks noGrp="1"/>
          </p:cNvSpPr>
          <p:nvPr>
            <p:ph type="sldNum" sz="quarter" idx="11"/>
          </p:nvPr>
        </p:nvSpPr>
        <p:spPr>
          <a:xfrm>
            <a:off x="6457950" y="6356350"/>
            <a:ext cx="2057400" cy="365125"/>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a:lstStyle>
          <a:p>
            <a:fld id="{131C2FF2-47C6-0843-9631-03F02DA620E3}" type="slidenum">
              <a:rPr lang="en-US" smtClean="0"/>
              <a:pPr/>
              <a:t>12</a:t>
            </a:fld>
            <a:endParaRPr lang="en-US" dirty="0"/>
          </a:p>
        </p:txBody>
      </p:sp>
    </p:spTree>
    <p:extLst>
      <p:ext uri="{BB962C8B-B14F-4D97-AF65-F5344CB8AC3E}">
        <p14:creationId xmlns:p14="http://schemas.microsoft.com/office/powerpoint/2010/main" val="193289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68" y="1191806"/>
            <a:ext cx="8225582" cy="720122"/>
          </a:xfrm>
        </p:spPr>
        <p:txBody>
          <a:bodyPr/>
          <a:lstStyle/>
          <a:p>
            <a:r>
              <a:rPr lang="en-US" dirty="0"/>
              <a:t>Communication Overview</a:t>
            </a:r>
          </a:p>
        </p:txBody>
      </p:sp>
      <p:sp>
        <p:nvSpPr>
          <p:cNvPr id="4" name="Content Placeholder 3">
            <a:extLst>
              <a:ext uri="{FF2B5EF4-FFF2-40B4-BE49-F238E27FC236}">
                <a16:creationId xmlns:a16="http://schemas.microsoft.com/office/drawing/2014/main" id="{CBB9B7AE-8C29-B248-AAC6-9A3507281363}"/>
              </a:ext>
            </a:extLst>
          </p:cNvPr>
          <p:cNvSpPr>
            <a:spLocks noGrp="1"/>
          </p:cNvSpPr>
          <p:nvPr>
            <p:ph idx="10"/>
          </p:nvPr>
        </p:nvSpPr>
        <p:spPr>
          <a:xfrm>
            <a:off x="327868" y="2307817"/>
            <a:ext cx="8816132" cy="3731034"/>
          </a:xfrm>
        </p:spPr>
        <p:txBody>
          <a:bodyPr/>
          <a:lstStyle/>
          <a:p>
            <a:r>
              <a:rPr lang="en-US" dirty="0"/>
              <a:t>Basic system consists of a base station and sensor nodes. </a:t>
            </a:r>
          </a:p>
          <a:p>
            <a:r>
              <a:rPr lang="en-US" dirty="0"/>
              <a:t>Each sensor node measures temperature and moisture level of soil.</a:t>
            </a:r>
          </a:p>
          <a:p>
            <a:r>
              <a:rPr lang="en-US" dirty="0"/>
              <a:t>Initially all nodes are in idle/receive only mode.</a:t>
            </a:r>
          </a:p>
          <a:p>
            <a:r>
              <a:rPr lang="en-US" dirty="0"/>
              <a:t>When base station needs data from a certain node it broadcasts address of the cluster head of the cluster in which the node is present.</a:t>
            </a:r>
          </a:p>
          <a:p>
            <a:r>
              <a:rPr lang="en-US" dirty="0"/>
              <a:t>The cluster head collects data from all nodes in that cluster based on a TDMA schedule</a:t>
            </a:r>
          </a:p>
          <a:p>
            <a:r>
              <a:rPr lang="en-US" dirty="0"/>
              <a:t>The collected data is aggregated and then sent to the Base Station.</a:t>
            </a:r>
          </a:p>
        </p:txBody>
      </p:sp>
      <p:sp>
        <p:nvSpPr>
          <p:cNvPr id="3" name="Slide Number Placeholder 2">
            <a:extLst>
              <a:ext uri="{FF2B5EF4-FFF2-40B4-BE49-F238E27FC236}">
                <a16:creationId xmlns:a16="http://schemas.microsoft.com/office/drawing/2014/main" id="{392D7BC2-B2BE-2F43-96D9-6B364FE965B6}"/>
              </a:ext>
            </a:extLst>
          </p:cNvPr>
          <p:cNvSpPr>
            <a:spLocks noGrp="1"/>
          </p:cNvSpPr>
          <p:nvPr>
            <p:ph type="sldNum" sz="quarter" idx="11"/>
          </p:nvPr>
        </p:nvSpPr>
        <p:spPr>
          <a:xfrm>
            <a:off x="6457950" y="6356350"/>
            <a:ext cx="2057400" cy="365125"/>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a:lstStyle>
          <a:p>
            <a:fld id="{131C2FF2-47C6-0843-9631-03F02DA620E3}" type="slidenum">
              <a:rPr lang="en-US" smtClean="0"/>
              <a:pPr/>
              <a:t>13</a:t>
            </a:fld>
            <a:endParaRPr lang="en-US" dirty="0"/>
          </a:p>
        </p:txBody>
      </p:sp>
    </p:spTree>
    <p:extLst>
      <p:ext uri="{BB962C8B-B14F-4D97-AF65-F5344CB8AC3E}">
        <p14:creationId xmlns:p14="http://schemas.microsoft.com/office/powerpoint/2010/main" val="20906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1000"/>
                                        <p:tgtEl>
                                          <p:spTgt spid="4">
                                            <p:txEl>
                                              <p:pRg st="1" end="1"/>
                                            </p:txEl>
                                          </p:spTgt>
                                        </p:tgtEl>
                                      </p:cBhvr>
                                    </p:animEffect>
                                    <p:anim calcmode="lin" valueType="num">
                                      <p:cBhvr>
                                        <p:cTn id="1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1000"/>
                                        <p:tgtEl>
                                          <p:spTgt spid="4">
                                            <p:txEl>
                                              <p:pRg st="2" end="2"/>
                                            </p:txEl>
                                          </p:spTgt>
                                        </p:tgtEl>
                                      </p:cBhvr>
                                    </p:animEffect>
                                    <p:anim calcmode="lin" valueType="num">
                                      <p:cBhvr>
                                        <p:cTn id="2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1000"/>
                                        <p:tgtEl>
                                          <p:spTgt spid="4">
                                            <p:txEl>
                                              <p:pRg st="3" end="3"/>
                                            </p:txEl>
                                          </p:spTgt>
                                        </p:tgtEl>
                                      </p:cBhvr>
                                    </p:animEffect>
                                    <p:anim calcmode="lin" valueType="num">
                                      <p:cBhvr>
                                        <p:cTn id="3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1000"/>
                                        <p:tgtEl>
                                          <p:spTgt spid="4">
                                            <p:txEl>
                                              <p:pRg st="4" end="4"/>
                                            </p:txEl>
                                          </p:spTgt>
                                        </p:tgtEl>
                                      </p:cBhvr>
                                    </p:animEffect>
                                    <p:anim calcmode="lin" valueType="num">
                                      <p:cBhvr>
                                        <p:cTn id="4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
                                            <p:txEl>
                                              <p:pRg st="5" end="5"/>
                                            </p:txEl>
                                          </p:spTgt>
                                        </p:tgtEl>
                                        <p:attrNameLst>
                                          <p:attrName>style.visibility</p:attrName>
                                        </p:attrNameLst>
                                      </p:cBhvr>
                                      <p:to>
                                        <p:strVal val="visible"/>
                                      </p:to>
                                    </p:set>
                                    <p:animEffect transition="in" filter="fade">
                                      <p:cBhvr>
                                        <p:cTn id="46" dur="1000"/>
                                        <p:tgtEl>
                                          <p:spTgt spid="4">
                                            <p:txEl>
                                              <p:pRg st="5" end="5"/>
                                            </p:txEl>
                                          </p:spTgt>
                                        </p:tgtEl>
                                      </p:cBhvr>
                                    </p:animEffect>
                                    <p:anim calcmode="lin" valueType="num">
                                      <p:cBhvr>
                                        <p:cTn id="4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FB10AC0-230B-4B56-938B-A55284346D42}"/>
              </a:ext>
            </a:extLst>
          </p:cNvPr>
          <p:cNvSpPr>
            <a:spLocks noGrp="1"/>
          </p:cNvSpPr>
          <p:nvPr>
            <p:ph sz="half" idx="2"/>
          </p:nvPr>
        </p:nvSpPr>
        <p:spPr>
          <a:xfrm>
            <a:off x="514300" y="1342938"/>
            <a:ext cx="8011861" cy="4518147"/>
          </a:xfrm>
        </p:spPr>
        <p:txBody>
          <a:bodyPr/>
          <a:lstStyle/>
          <a:p>
            <a:r>
              <a:rPr lang="en-US" dirty="0"/>
              <a:t>Sum.</a:t>
            </a:r>
            <a:br>
              <a:rPr lang="en-US" dirty="0"/>
            </a:br>
            <a:endParaRPr lang="en-US" dirty="0"/>
          </a:p>
          <a:p>
            <a:pPr marL="0" indent="0">
              <a:buNone/>
            </a:pPr>
            <a:endParaRPr lang="en-US" dirty="0"/>
          </a:p>
          <a:p>
            <a:r>
              <a:rPr lang="en-US" dirty="0"/>
              <a:t>Minimum.</a:t>
            </a:r>
          </a:p>
          <a:p>
            <a:endParaRPr lang="en-US" dirty="0"/>
          </a:p>
          <a:p>
            <a:r>
              <a:rPr lang="en-US" dirty="0"/>
              <a:t>Maximum.</a:t>
            </a:r>
          </a:p>
          <a:p>
            <a:endParaRPr lang="en-US" dirty="0"/>
          </a:p>
          <a:p>
            <a:r>
              <a:rPr lang="en-US" dirty="0"/>
              <a:t>Averaging.</a:t>
            </a:r>
          </a:p>
          <a:p>
            <a:endParaRPr lang="en-US" sz="2000" dirty="0"/>
          </a:p>
        </p:txBody>
      </p:sp>
      <p:sp>
        <p:nvSpPr>
          <p:cNvPr id="2" name="Title 1"/>
          <p:cNvSpPr>
            <a:spLocks noGrp="1"/>
          </p:cNvSpPr>
          <p:nvPr>
            <p:ph type="title"/>
          </p:nvPr>
        </p:nvSpPr>
        <p:spPr>
          <a:xfrm>
            <a:off x="514301" y="692151"/>
            <a:ext cx="7556500" cy="1116012"/>
          </a:xfrm>
        </p:spPr>
        <p:txBody>
          <a:bodyPr/>
          <a:lstStyle/>
          <a:p>
            <a:r>
              <a:rPr lang="en-US" sz="2800" dirty="0"/>
              <a:t>Data aggregation methods : </a:t>
            </a:r>
          </a:p>
        </p:txBody>
      </p:sp>
      <p:pic>
        <p:nvPicPr>
          <p:cNvPr id="3" name="Picture 2">
            <a:extLst>
              <a:ext uri="{FF2B5EF4-FFF2-40B4-BE49-F238E27FC236}">
                <a16:creationId xmlns:a16="http://schemas.microsoft.com/office/drawing/2014/main" id="{8AEB0D87-BC7F-4489-8812-FA92D0B0CB21}"/>
              </a:ext>
            </a:extLst>
          </p:cNvPr>
          <p:cNvPicPr>
            <a:picLocks noChangeAspect="1"/>
          </p:cNvPicPr>
          <p:nvPr/>
        </p:nvPicPr>
        <p:blipFill>
          <a:blip r:embed="rId3"/>
          <a:stretch>
            <a:fillRect/>
          </a:stretch>
        </p:blipFill>
        <p:spPr>
          <a:xfrm>
            <a:off x="790574" y="1630673"/>
            <a:ext cx="723900" cy="828675"/>
          </a:xfrm>
          <a:prstGeom prst="rect">
            <a:avLst/>
          </a:prstGeom>
        </p:spPr>
      </p:pic>
      <p:pic>
        <p:nvPicPr>
          <p:cNvPr id="4" name="Picture 3">
            <a:extLst>
              <a:ext uri="{FF2B5EF4-FFF2-40B4-BE49-F238E27FC236}">
                <a16:creationId xmlns:a16="http://schemas.microsoft.com/office/drawing/2014/main" id="{42ACACE2-D4F7-4BC5-8BF8-7AE1943B2182}"/>
              </a:ext>
            </a:extLst>
          </p:cNvPr>
          <p:cNvPicPr>
            <a:picLocks noChangeAspect="1"/>
          </p:cNvPicPr>
          <p:nvPr/>
        </p:nvPicPr>
        <p:blipFill>
          <a:blip r:embed="rId4"/>
          <a:stretch>
            <a:fillRect/>
          </a:stretch>
        </p:blipFill>
        <p:spPr>
          <a:xfrm>
            <a:off x="776287" y="3049561"/>
            <a:ext cx="2428875" cy="552450"/>
          </a:xfrm>
          <a:prstGeom prst="rect">
            <a:avLst/>
          </a:prstGeom>
        </p:spPr>
      </p:pic>
      <p:pic>
        <p:nvPicPr>
          <p:cNvPr id="7" name="Picture 6">
            <a:extLst>
              <a:ext uri="{FF2B5EF4-FFF2-40B4-BE49-F238E27FC236}">
                <a16:creationId xmlns:a16="http://schemas.microsoft.com/office/drawing/2014/main" id="{59691F5D-CD7B-4F12-874F-F493B82A9851}"/>
              </a:ext>
            </a:extLst>
          </p:cNvPr>
          <p:cNvPicPr>
            <a:picLocks noChangeAspect="1"/>
          </p:cNvPicPr>
          <p:nvPr/>
        </p:nvPicPr>
        <p:blipFill>
          <a:blip r:embed="rId5"/>
          <a:stretch>
            <a:fillRect/>
          </a:stretch>
        </p:blipFill>
        <p:spPr>
          <a:xfrm>
            <a:off x="776287" y="4198148"/>
            <a:ext cx="2333625" cy="533400"/>
          </a:xfrm>
          <a:prstGeom prst="rect">
            <a:avLst/>
          </a:prstGeom>
        </p:spPr>
      </p:pic>
      <p:pic>
        <p:nvPicPr>
          <p:cNvPr id="9" name="Picture 8">
            <a:extLst>
              <a:ext uri="{FF2B5EF4-FFF2-40B4-BE49-F238E27FC236}">
                <a16:creationId xmlns:a16="http://schemas.microsoft.com/office/drawing/2014/main" id="{AB0B35E6-F744-40E8-BE9C-3D5CAF27910C}"/>
              </a:ext>
            </a:extLst>
          </p:cNvPr>
          <p:cNvPicPr>
            <a:picLocks noChangeAspect="1"/>
          </p:cNvPicPr>
          <p:nvPr/>
        </p:nvPicPr>
        <p:blipFill>
          <a:blip r:embed="rId6"/>
          <a:stretch>
            <a:fillRect/>
          </a:stretch>
        </p:blipFill>
        <p:spPr>
          <a:xfrm>
            <a:off x="776287" y="5153112"/>
            <a:ext cx="752475" cy="723900"/>
          </a:xfrm>
          <a:prstGeom prst="rect">
            <a:avLst/>
          </a:prstGeom>
        </p:spPr>
      </p:pic>
      <p:sp>
        <p:nvSpPr>
          <p:cNvPr id="10" name="TextBox 9">
            <a:extLst>
              <a:ext uri="{FF2B5EF4-FFF2-40B4-BE49-F238E27FC236}">
                <a16:creationId xmlns:a16="http://schemas.microsoft.com/office/drawing/2014/main" id="{3AB8FE73-2E63-48E5-9CEE-06E0C6022755}"/>
              </a:ext>
            </a:extLst>
          </p:cNvPr>
          <p:cNvSpPr txBox="1"/>
          <p:nvPr/>
        </p:nvSpPr>
        <p:spPr>
          <a:xfrm>
            <a:off x="4681588" y="2828835"/>
            <a:ext cx="3686125"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 node number</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‘n’ - maximum number of nodes</a:t>
            </a:r>
          </a:p>
          <a:p>
            <a:r>
              <a:rPr lang="en-US" dirty="0">
                <a:latin typeface="Times New Roman" panose="02020603050405020304" pitchFamily="18" charset="0"/>
                <a:cs typeface="Times New Roman" panose="02020603050405020304" pitchFamily="18" charset="0"/>
              </a:rPr>
              <a:t>‘Pi’ - Data present in each node at that instant.</a:t>
            </a:r>
          </a:p>
        </p:txBody>
      </p:sp>
      <p:sp>
        <p:nvSpPr>
          <p:cNvPr id="6" name="Slide Number Placeholder 5">
            <a:extLst>
              <a:ext uri="{FF2B5EF4-FFF2-40B4-BE49-F238E27FC236}">
                <a16:creationId xmlns:a16="http://schemas.microsoft.com/office/drawing/2014/main" id="{7A8ECF72-E982-154D-A598-7348BFD72A61}"/>
              </a:ext>
            </a:extLst>
          </p:cNvPr>
          <p:cNvSpPr>
            <a:spLocks noGrp="1"/>
          </p:cNvSpPr>
          <p:nvPr>
            <p:ph type="sldNum" sz="quarter" idx="11"/>
          </p:nvPr>
        </p:nvSpPr>
        <p:spPr/>
        <p:txBody>
          <a:bodyPr/>
          <a:lstStyle/>
          <a:p>
            <a:fld id="{B9708354-E4A9-A64A-B916-034F55721750}" type="slidenum">
              <a:rPr lang="en-US" smtClean="0"/>
              <a:t>14</a:t>
            </a:fld>
            <a:endParaRPr lang="en-US"/>
          </a:p>
        </p:txBody>
      </p:sp>
    </p:spTree>
    <p:extLst>
      <p:ext uri="{BB962C8B-B14F-4D97-AF65-F5344CB8AC3E}">
        <p14:creationId xmlns:p14="http://schemas.microsoft.com/office/powerpoint/2010/main" val="320335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D976-CFAC-0240-81F1-A263932AD2DE}"/>
              </a:ext>
            </a:extLst>
          </p:cNvPr>
          <p:cNvSpPr>
            <a:spLocks noGrp="1"/>
          </p:cNvSpPr>
          <p:nvPr>
            <p:ph type="title"/>
          </p:nvPr>
        </p:nvSpPr>
        <p:spPr>
          <a:xfrm>
            <a:off x="327868" y="802448"/>
            <a:ext cx="8225582" cy="1015871"/>
          </a:xfrm>
        </p:spPr>
        <p:txBody>
          <a:bodyPr/>
          <a:lstStyle/>
          <a:p>
            <a:r>
              <a:rPr lang="en-US" sz="3200" dirty="0"/>
              <a:t>Sum </a:t>
            </a:r>
          </a:p>
        </p:txBody>
      </p:sp>
      <p:sp>
        <p:nvSpPr>
          <p:cNvPr id="3" name="Content Placeholder 2">
            <a:extLst>
              <a:ext uri="{FF2B5EF4-FFF2-40B4-BE49-F238E27FC236}">
                <a16:creationId xmlns:a16="http://schemas.microsoft.com/office/drawing/2014/main" id="{445C2815-8352-6744-811E-8CF365B38659}"/>
              </a:ext>
            </a:extLst>
          </p:cNvPr>
          <p:cNvSpPr>
            <a:spLocks noGrp="1"/>
          </p:cNvSpPr>
          <p:nvPr>
            <p:ph idx="10"/>
          </p:nvPr>
        </p:nvSpPr>
        <p:spPr>
          <a:xfrm>
            <a:off x="327868" y="1473907"/>
            <a:ext cx="8225582" cy="1888418"/>
          </a:xfrm>
        </p:spPr>
        <p:txBody>
          <a:bodyPr/>
          <a:lstStyle/>
          <a:p>
            <a:r>
              <a:rPr lang="en-US" dirty="0"/>
              <a:t>Header node collects data and gives the added value to the base station. </a:t>
            </a:r>
          </a:p>
          <a:p>
            <a:r>
              <a:rPr lang="en-US" dirty="0"/>
              <a:t>Major drawback : No way for base station to determine how many nodes provided the data. ( Hence, can’t determine how many nodes failed during transmission) </a:t>
            </a:r>
          </a:p>
        </p:txBody>
      </p:sp>
      <p:sp>
        <p:nvSpPr>
          <p:cNvPr id="5" name="Title 1">
            <a:extLst>
              <a:ext uri="{FF2B5EF4-FFF2-40B4-BE49-F238E27FC236}">
                <a16:creationId xmlns:a16="http://schemas.microsoft.com/office/drawing/2014/main" id="{395491C1-229F-4E2A-A07D-FAA86065FAC2}"/>
              </a:ext>
            </a:extLst>
          </p:cNvPr>
          <p:cNvSpPr txBox="1">
            <a:spLocks/>
          </p:cNvSpPr>
          <p:nvPr/>
        </p:nvSpPr>
        <p:spPr bwMode="auto">
          <a:xfrm>
            <a:off x="327868" y="3060678"/>
            <a:ext cx="8225582" cy="1015871"/>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b="0" kern="1200">
                <a:solidFill>
                  <a:schemeClr val="accent1"/>
                </a:solidFill>
                <a:latin typeface="Arial"/>
                <a:ea typeface="MS PGothic" panose="020B0600070205080204" pitchFamily="34" charset="-128"/>
                <a:cs typeface="Arial"/>
              </a:defRPr>
            </a:lvl1pPr>
            <a:lvl2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2pPr>
            <a:lvl3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3pPr>
            <a:lvl4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4pPr>
            <a:lvl5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5pPr>
            <a:lvl6pPr marL="457200" algn="l" rtl="0" fontAlgn="base">
              <a:spcBef>
                <a:spcPct val="0"/>
              </a:spcBef>
              <a:spcAft>
                <a:spcPct val="0"/>
              </a:spcAft>
              <a:defRPr sz="3600">
                <a:solidFill>
                  <a:schemeClr val="accent2"/>
                </a:solidFill>
                <a:latin typeface="Rockwell" charset="0"/>
                <a:ea typeface="ＭＳ Ｐゴシック" charset="0"/>
                <a:cs typeface="ＭＳ Ｐゴシック" charset="0"/>
              </a:defRPr>
            </a:lvl6pPr>
            <a:lvl7pPr marL="914400" algn="l" rtl="0" fontAlgn="base">
              <a:spcBef>
                <a:spcPct val="0"/>
              </a:spcBef>
              <a:spcAft>
                <a:spcPct val="0"/>
              </a:spcAft>
              <a:defRPr sz="3600">
                <a:solidFill>
                  <a:schemeClr val="accent2"/>
                </a:solidFill>
                <a:latin typeface="Rockwell" charset="0"/>
                <a:ea typeface="ＭＳ Ｐゴシック" charset="0"/>
                <a:cs typeface="ＭＳ Ｐゴシック" charset="0"/>
              </a:defRPr>
            </a:lvl7pPr>
            <a:lvl8pPr marL="1371600" algn="l" rtl="0" fontAlgn="base">
              <a:spcBef>
                <a:spcPct val="0"/>
              </a:spcBef>
              <a:spcAft>
                <a:spcPct val="0"/>
              </a:spcAft>
              <a:defRPr sz="3600">
                <a:solidFill>
                  <a:schemeClr val="accent2"/>
                </a:solidFill>
                <a:latin typeface="Rockwell" charset="0"/>
                <a:ea typeface="ＭＳ Ｐゴシック" charset="0"/>
                <a:cs typeface="ＭＳ Ｐゴシック" charset="0"/>
              </a:defRPr>
            </a:lvl8pPr>
            <a:lvl9pPr marL="1828800" algn="l" rtl="0" fontAlgn="base">
              <a:spcBef>
                <a:spcPct val="0"/>
              </a:spcBef>
              <a:spcAft>
                <a:spcPct val="0"/>
              </a:spcAft>
              <a:defRPr sz="3600">
                <a:solidFill>
                  <a:schemeClr val="accent2"/>
                </a:solidFill>
                <a:latin typeface="Rockwell" charset="0"/>
                <a:ea typeface="ＭＳ Ｐゴシック" charset="0"/>
                <a:cs typeface="ＭＳ Ｐゴシック" charset="0"/>
              </a:defRPr>
            </a:lvl9pPr>
          </a:lstStyle>
          <a:p>
            <a:pPr defTabSz="914400"/>
            <a:r>
              <a:rPr lang="en-US" sz="3200" dirty="0"/>
              <a:t>Minimum </a:t>
            </a:r>
          </a:p>
        </p:txBody>
      </p:sp>
      <p:sp>
        <p:nvSpPr>
          <p:cNvPr id="6" name="Content Placeholder 2">
            <a:extLst>
              <a:ext uri="{FF2B5EF4-FFF2-40B4-BE49-F238E27FC236}">
                <a16:creationId xmlns:a16="http://schemas.microsoft.com/office/drawing/2014/main" id="{D8FAE79A-F309-43D6-A35A-F3B503F2722F}"/>
              </a:ext>
            </a:extLst>
          </p:cNvPr>
          <p:cNvSpPr txBox="1">
            <a:spLocks/>
          </p:cNvSpPr>
          <p:nvPr/>
        </p:nvSpPr>
        <p:spPr bwMode="auto">
          <a:xfrm>
            <a:off x="327868" y="3732137"/>
            <a:ext cx="8225582" cy="188841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accent1"/>
                </a:solidFill>
                <a:latin typeface="Cambria"/>
                <a:ea typeface="MS PGothic" panose="020B0600070205080204" pitchFamily="34" charset="-128"/>
                <a:cs typeface="Cambria"/>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accent1"/>
                </a:solidFill>
                <a:latin typeface="Cambria"/>
                <a:ea typeface="MS PGothic" panose="020B0600070205080204" pitchFamily="34" charset="-128"/>
                <a:cs typeface="Cambria"/>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Cambria"/>
                <a:ea typeface="MS PGothic" panose="020B0600070205080204" pitchFamily="34" charset="-128"/>
                <a:cs typeface="Cambria"/>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accent1"/>
                </a:solidFill>
                <a:latin typeface="Cambria"/>
                <a:ea typeface="MS PGothic" panose="020B0600070205080204" pitchFamily="34" charset="-128"/>
                <a:cs typeface="Cambria"/>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r>
              <a:rPr lang="en-US" dirty="0"/>
              <a:t>Header node collects the data and determines the data with minimum value. </a:t>
            </a:r>
          </a:p>
          <a:p>
            <a:r>
              <a:rPr lang="en-US" dirty="0"/>
              <a:t>Major drawback : The node farthest away from source will always produce a minimum value. </a:t>
            </a:r>
          </a:p>
          <a:p>
            <a:r>
              <a:rPr lang="en-US" dirty="0"/>
              <a:t>Hence, difficult to estimate the exact temperature distribution in the area. </a:t>
            </a:r>
          </a:p>
        </p:txBody>
      </p:sp>
      <p:pic>
        <p:nvPicPr>
          <p:cNvPr id="7" name="Picture 6">
            <a:extLst>
              <a:ext uri="{FF2B5EF4-FFF2-40B4-BE49-F238E27FC236}">
                <a16:creationId xmlns:a16="http://schemas.microsoft.com/office/drawing/2014/main" id="{06400A9E-386B-4F02-85ED-E5647B70D984}"/>
              </a:ext>
            </a:extLst>
          </p:cNvPr>
          <p:cNvPicPr>
            <a:picLocks noChangeAspect="1"/>
          </p:cNvPicPr>
          <p:nvPr/>
        </p:nvPicPr>
        <p:blipFill>
          <a:blip r:embed="rId3"/>
          <a:stretch>
            <a:fillRect/>
          </a:stretch>
        </p:blipFill>
        <p:spPr>
          <a:xfrm>
            <a:off x="1514474" y="687997"/>
            <a:ext cx="723900" cy="828675"/>
          </a:xfrm>
          <a:prstGeom prst="rect">
            <a:avLst/>
          </a:prstGeom>
        </p:spPr>
      </p:pic>
      <p:pic>
        <p:nvPicPr>
          <p:cNvPr id="8" name="Picture 7">
            <a:extLst>
              <a:ext uri="{FF2B5EF4-FFF2-40B4-BE49-F238E27FC236}">
                <a16:creationId xmlns:a16="http://schemas.microsoft.com/office/drawing/2014/main" id="{E306E734-B410-48F3-876C-94AB72F0368C}"/>
              </a:ext>
            </a:extLst>
          </p:cNvPr>
          <p:cNvPicPr>
            <a:picLocks noChangeAspect="1"/>
          </p:cNvPicPr>
          <p:nvPr/>
        </p:nvPicPr>
        <p:blipFill>
          <a:blip r:embed="rId4"/>
          <a:stretch>
            <a:fillRect/>
          </a:stretch>
        </p:blipFill>
        <p:spPr>
          <a:xfrm>
            <a:off x="2433637" y="3086100"/>
            <a:ext cx="2428875" cy="552450"/>
          </a:xfrm>
          <a:prstGeom prst="rect">
            <a:avLst/>
          </a:prstGeom>
        </p:spPr>
      </p:pic>
      <p:sp>
        <p:nvSpPr>
          <p:cNvPr id="4" name="Slide Number Placeholder 3">
            <a:extLst>
              <a:ext uri="{FF2B5EF4-FFF2-40B4-BE49-F238E27FC236}">
                <a16:creationId xmlns:a16="http://schemas.microsoft.com/office/drawing/2014/main" id="{DB1F86B1-FD7C-FD4F-ADD5-96598C3A6004}"/>
              </a:ext>
            </a:extLst>
          </p:cNvPr>
          <p:cNvSpPr>
            <a:spLocks noGrp="1"/>
          </p:cNvSpPr>
          <p:nvPr>
            <p:ph type="sldNum" sz="quarter" idx="11"/>
          </p:nvPr>
        </p:nvSpPr>
        <p:spPr/>
        <p:txBody>
          <a:bodyPr/>
          <a:lstStyle/>
          <a:p>
            <a:fld id="{B9708354-E4A9-A64A-B916-034F55721750}" type="slidenum">
              <a:rPr lang="en-US" smtClean="0"/>
              <a:t>15</a:t>
            </a:fld>
            <a:endParaRPr lang="en-US"/>
          </a:p>
        </p:txBody>
      </p:sp>
    </p:spTree>
    <p:extLst>
      <p:ext uri="{BB962C8B-B14F-4D97-AF65-F5344CB8AC3E}">
        <p14:creationId xmlns:p14="http://schemas.microsoft.com/office/powerpoint/2010/main" val="401670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1000"/>
                                        <p:tgtEl>
                                          <p:spTgt spid="6">
                                            <p:txEl>
                                              <p:pRg st="0" end="0"/>
                                            </p:txEl>
                                          </p:spTgt>
                                        </p:tgtEl>
                                      </p:cBhvr>
                                    </p:animEffect>
                                    <p:anim calcmode="lin" valueType="num">
                                      <p:cBhvr>
                                        <p:cTn id="2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6">
                                            <p:txEl>
                                              <p:pRg st="1" end="1"/>
                                            </p:txEl>
                                          </p:spTgt>
                                        </p:tgtEl>
                                        <p:attrNameLst>
                                          <p:attrName>style.visibility</p:attrName>
                                        </p:attrNameLst>
                                      </p:cBhvr>
                                      <p:to>
                                        <p:strVal val="visible"/>
                                      </p:to>
                                    </p:set>
                                    <p:animEffect transition="in" filter="fade">
                                      <p:cBhvr>
                                        <p:cTn id="34" dur="1000"/>
                                        <p:tgtEl>
                                          <p:spTgt spid="6">
                                            <p:txEl>
                                              <p:pRg st="1" end="1"/>
                                            </p:txEl>
                                          </p:spTgt>
                                        </p:tgtEl>
                                      </p:cBhvr>
                                    </p:animEffect>
                                    <p:anim calcmode="lin" valueType="num">
                                      <p:cBhvr>
                                        <p:cTn id="3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
                                            <p:txEl>
                                              <p:pRg st="2" end="2"/>
                                            </p:txEl>
                                          </p:spTgt>
                                        </p:tgtEl>
                                        <p:attrNameLst>
                                          <p:attrName>style.visibility</p:attrName>
                                        </p:attrNameLst>
                                      </p:cBhvr>
                                      <p:to>
                                        <p:strVal val="visible"/>
                                      </p:to>
                                    </p:set>
                                    <p:animEffect transition="in" filter="fade">
                                      <p:cBhvr>
                                        <p:cTn id="41" dur="1000"/>
                                        <p:tgtEl>
                                          <p:spTgt spid="6">
                                            <p:txEl>
                                              <p:pRg st="2" end="2"/>
                                            </p:txEl>
                                          </p:spTgt>
                                        </p:tgtEl>
                                      </p:cBhvr>
                                    </p:animEffect>
                                    <p:anim calcmode="lin" valueType="num">
                                      <p:cBhvr>
                                        <p:cTn id="4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5" grpId="0"/>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D976-CFAC-0240-81F1-A263932AD2DE}"/>
              </a:ext>
            </a:extLst>
          </p:cNvPr>
          <p:cNvSpPr>
            <a:spLocks noGrp="1"/>
          </p:cNvSpPr>
          <p:nvPr>
            <p:ph type="title"/>
          </p:nvPr>
        </p:nvSpPr>
        <p:spPr>
          <a:xfrm>
            <a:off x="327868" y="802448"/>
            <a:ext cx="8225582" cy="1015871"/>
          </a:xfrm>
        </p:spPr>
        <p:txBody>
          <a:bodyPr/>
          <a:lstStyle/>
          <a:p>
            <a:r>
              <a:rPr lang="en-US" sz="3200" dirty="0"/>
              <a:t>Maximum </a:t>
            </a:r>
          </a:p>
        </p:txBody>
      </p:sp>
      <p:sp>
        <p:nvSpPr>
          <p:cNvPr id="3" name="Content Placeholder 2">
            <a:extLst>
              <a:ext uri="{FF2B5EF4-FFF2-40B4-BE49-F238E27FC236}">
                <a16:creationId xmlns:a16="http://schemas.microsoft.com/office/drawing/2014/main" id="{445C2815-8352-6744-811E-8CF365B38659}"/>
              </a:ext>
            </a:extLst>
          </p:cNvPr>
          <p:cNvSpPr>
            <a:spLocks noGrp="1"/>
          </p:cNvSpPr>
          <p:nvPr>
            <p:ph idx="10"/>
          </p:nvPr>
        </p:nvSpPr>
        <p:spPr>
          <a:xfrm>
            <a:off x="209550" y="1341941"/>
            <a:ext cx="8606582" cy="1888418"/>
          </a:xfrm>
        </p:spPr>
        <p:txBody>
          <a:bodyPr/>
          <a:lstStyle/>
          <a:p>
            <a:r>
              <a:rPr lang="en-US" dirty="0"/>
              <a:t>Header node collects the data and determines the data with maximum value. </a:t>
            </a:r>
          </a:p>
          <a:p>
            <a:r>
              <a:rPr lang="en-US" dirty="0"/>
              <a:t>Major drawback : The node closest to the source will always produce max value , making it difficult to estimate exact temperature distribution in the area.</a:t>
            </a:r>
          </a:p>
        </p:txBody>
      </p:sp>
      <p:sp>
        <p:nvSpPr>
          <p:cNvPr id="5" name="Title 1">
            <a:extLst>
              <a:ext uri="{FF2B5EF4-FFF2-40B4-BE49-F238E27FC236}">
                <a16:creationId xmlns:a16="http://schemas.microsoft.com/office/drawing/2014/main" id="{395491C1-229F-4E2A-A07D-FAA86065FAC2}"/>
              </a:ext>
            </a:extLst>
          </p:cNvPr>
          <p:cNvSpPr txBox="1">
            <a:spLocks/>
          </p:cNvSpPr>
          <p:nvPr/>
        </p:nvSpPr>
        <p:spPr bwMode="auto">
          <a:xfrm>
            <a:off x="327868" y="3060678"/>
            <a:ext cx="8225582" cy="1015871"/>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b="0" kern="1200">
                <a:solidFill>
                  <a:schemeClr val="accent1"/>
                </a:solidFill>
                <a:latin typeface="Arial"/>
                <a:ea typeface="MS PGothic" panose="020B0600070205080204" pitchFamily="34" charset="-128"/>
                <a:cs typeface="Arial"/>
              </a:defRPr>
            </a:lvl1pPr>
            <a:lvl2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2pPr>
            <a:lvl3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3pPr>
            <a:lvl4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4pPr>
            <a:lvl5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5pPr>
            <a:lvl6pPr marL="457200" algn="l" rtl="0" fontAlgn="base">
              <a:spcBef>
                <a:spcPct val="0"/>
              </a:spcBef>
              <a:spcAft>
                <a:spcPct val="0"/>
              </a:spcAft>
              <a:defRPr sz="3600">
                <a:solidFill>
                  <a:schemeClr val="accent2"/>
                </a:solidFill>
                <a:latin typeface="Rockwell" charset="0"/>
                <a:ea typeface="ＭＳ Ｐゴシック" charset="0"/>
                <a:cs typeface="ＭＳ Ｐゴシック" charset="0"/>
              </a:defRPr>
            </a:lvl6pPr>
            <a:lvl7pPr marL="914400" algn="l" rtl="0" fontAlgn="base">
              <a:spcBef>
                <a:spcPct val="0"/>
              </a:spcBef>
              <a:spcAft>
                <a:spcPct val="0"/>
              </a:spcAft>
              <a:defRPr sz="3600">
                <a:solidFill>
                  <a:schemeClr val="accent2"/>
                </a:solidFill>
                <a:latin typeface="Rockwell" charset="0"/>
                <a:ea typeface="ＭＳ Ｐゴシック" charset="0"/>
                <a:cs typeface="ＭＳ Ｐゴシック" charset="0"/>
              </a:defRPr>
            </a:lvl7pPr>
            <a:lvl8pPr marL="1371600" algn="l" rtl="0" fontAlgn="base">
              <a:spcBef>
                <a:spcPct val="0"/>
              </a:spcBef>
              <a:spcAft>
                <a:spcPct val="0"/>
              </a:spcAft>
              <a:defRPr sz="3600">
                <a:solidFill>
                  <a:schemeClr val="accent2"/>
                </a:solidFill>
                <a:latin typeface="Rockwell" charset="0"/>
                <a:ea typeface="ＭＳ Ｐゴシック" charset="0"/>
                <a:cs typeface="ＭＳ Ｐゴシック" charset="0"/>
              </a:defRPr>
            </a:lvl8pPr>
            <a:lvl9pPr marL="1828800" algn="l" rtl="0" fontAlgn="base">
              <a:spcBef>
                <a:spcPct val="0"/>
              </a:spcBef>
              <a:spcAft>
                <a:spcPct val="0"/>
              </a:spcAft>
              <a:defRPr sz="3600">
                <a:solidFill>
                  <a:schemeClr val="accent2"/>
                </a:solidFill>
                <a:latin typeface="Rockwell" charset="0"/>
                <a:ea typeface="ＭＳ Ｐゴシック" charset="0"/>
                <a:cs typeface="ＭＳ Ｐゴシック" charset="0"/>
              </a:defRPr>
            </a:lvl9pPr>
          </a:lstStyle>
          <a:p>
            <a:pPr defTabSz="914400"/>
            <a:r>
              <a:rPr lang="en-US" sz="3200" dirty="0"/>
              <a:t>Average  </a:t>
            </a:r>
          </a:p>
        </p:txBody>
      </p:sp>
      <p:sp>
        <p:nvSpPr>
          <p:cNvPr id="6" name="Content Placeholder 2">
            <a:extLst>
              <a:ext uri="{FF2B5EF4-FFF2-40B4-BE49-F238E27FC236}">
                <a16:creationId xmlns:a16="http://schemas.microsoft.com/office/drawing/2014/main" id="{D8FAE79A-F309-43D6-A35A-F3B503F2722F}"/>
              </a:ext>
            </a:extLst>
          </p:cNvPr>
          <p:cNvSpPr txBox="1">
            <a:spLocks/>
          </p:cNvSpPr>
          <p:nvPr/>
        </p:nvSpPr>
        <p:spPr bwMode="auto">
          <a:xfrm>
            <a:off x="327868" y="3732137"/>
            <a:ext cx="8225582" cy="188841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accent1"/>
                </a:solidFill>
                <a:latin typeface="Cambria"/>
                <a:ea typeface="MS PGothic" panose="020B0600070205080204" pitchFamily="34" charset="-128"/>
                <a:cs typeface="Cambria"/>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accent1"/>
                </a:solidFill>
                <a:latin typeface="Cambria"/>
                <a:ea typeface="MS PGothic" panose="020B0600070205080204" pitchFamily="34" charset="-128"/>
                <a:cs typeface="Cambria"/>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Cambria"/>
                <a:ea typeface="MS PGothic" panose="020B0600070205080204" pitchFamily="34" charset="-128"/>
                <a:cs typeface="Cambria"/>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accent1"/>
                </a:solidFill>
                <a:latin typeface="Cambria"/>
                <a:ea typeface="MS PGothic" panose="020B0600070205080204" pitchFamily="34" charset="-128"/>
                <a:cs typeface="Cambria"/>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r>
              <a:rPr lang="en-US" dirty="0"/>
              <a:t>Header node collects the data and determines the data of minimum value. </a:t>
            </a:r>
          </a:p>
          <a:p>
            <a:r>
              <a:rPr lang="en-US" dirty="0"/>
              <a:t>Major advantage : Base station is able to estimate the exact number of nodes and the number of nodes that failed during transmission </a:t>
            </a:r>
          </a:p>
          <a:p>
            <a:r>
              <a:rPr lang="en-US" dirty="0"/>
              <a:t>It helps in better estimation of temperature distribution over that area.</a:t>
            </a:r>
          </a:p>
        </p:txBody>
      </p:sp>
      <p:pic>
        <p:nvPicPr>
          <p:cNvPr id="9" name="Picture 8">
            <a:extLst>
              <a:ext uri="{FF2B5EF4-FFF2-40B4-BE49-F238E27FC236}">
                <a16:creationId xmlns:a16="http://schemas.microsoft.com/office/drawing/2014/main" id="{04D405B8-E7B4-457A-BA3A-09C4A505268A}"/>
              </a:ext>
            </a:extLst>
          </p:cNvPr>
          <p:cNvPicPr>
            <a:picLocks noChangeAspect="1"/>
          </p:cNvPicPr>
          <p:nvPr/>
        </p:nvPicPr>
        <p:blipFill>
          <a:blip r:embed="rId3"/>
          <a:stretch>
            <a:fillRect/>
          </a:stretch>
        </p:blipFill>
        <p:spPr>
          <a:xfrm>
            <a:off x="2443162" y="871478"/>
            <a:ext cx="2333625" cy="533400"/>
          </a:xfrm>
          <a:prstGeom prst="rect">
            <a:avLst/>
          </a:prstGeom>
        </p:spPr>
      </p:pic>
      <p:pic>
        <p:nvPicPr>
          <p:cNvPr id="10" name="Picture 9">
            <a:extLst>
              <a:ext uri="{FF2B5EF4-FFF2-40B4-BE49-F238E27FC236}">
                <a16:creationId xmlns:a16="http://schemas.microsoft.com/office/drawing/2014/main" id="{ADD3196D-B90D-4071-B180-93049AC09030}"/>
              </a:ext>
            </a:extLst>
          </p:cNvPr>
          <p:cNvPicPr>
            <a:picLocks noChangeAspect="1"/>
          </p:cNvPicPr>
          <p:nvPr/>
        </p:nvPicPr>
        <p:blipFill>
          <a:blip r:embed="rId4"/>
          <a:stretch>
            <a:fillRect/>
          </a:stretch>
        </p:blipFill>
        <p:spPr>
          <a:xfrm>
            <a:off x="2443162" y="3000375"/>
            <a:ext cx="752475" cy="723900"/>
          </a:xfrm>
          <a:prstGeom prst="rect">
            <a:avLst/>
          </a:prstGeom>
        </p:spPr>
      </p:pic>
      <p:sp>
        <p:nvSpPr>
          <p:cNvPr id="4" name="Slide Number Placeholder 3">
            <a:extLst>
              <a:ext uri="{FF2B5EF4-FFF2-40B4-BE49-F238E27FC236}">
                <a16:creationId xmlns:a16="http://schemas.microsoft.com/office/drawing/2014/main" id="{288EC247-3482-B04C-8EFE-5F26FD8EB36E}"/>
              </a:ext>
            </a:extLst>
          </p:cNvPr>
          <p:cNvSpPr>
            <a:spLocks noGrp="1"/>
          </p:cNvSpPr>
          <p:nvPr>
            <p:ph type="sldNum" sz="quarter" idx="11"/>
          </p:nvPr>
        </p:nvSpPr>
        <p:spPr/>
        <p:txBody>
          <a:bodyPr/>
          <a:lstStyle/>
          <a:p>
            <a:fld id="{B9708354-E4A9-A64A-B916-034F55721750}" type="slidenum">
              <a:rPr lang="en-US" smtClean="0"/>
              <a:t>16</a:t>
            </a:fld>
            <a:endParaRPr lang="en-US"/>
          </a:p>
        </p:txBody>
      </p:sp>
    </p:spTree>
    <p:extLst>
      <p:ext uri="{BB962C8B-B14F-4D97-AF65-F5344CB8AC3E}">
        <p14:creationId xmlns:p14="http://schemas.microsoft.com/office/powerpoint/2010/main" val="241047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1000"/>
                                        <p:tgtEl>
                                          <p:spTgt spid="6">
                                            <p:txEl>
                                              <p:pRg st="0" end="0"/>
                                            </p:txEl>
                                          </p:spTgt>
                                        </p:tgtEl>
                                      </p:cBhvr>
                                    </p:animEffect>
                                    <p:anim calcmode="lin" valueType="num">
                                      <p:cBhvr>
                                        <p:cTn id="2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6">
                                            <p:txEl>
                                              <p:pRg st="1" end="1"/>
                                            </p:txEl>
                                          </p:spTgt>
                                        </p:tgtEl>
                                        <p:attrNameLst>
                                          <p:attrName>style.visibility</p:attrName>
                                        </p:attrNameLst>
                                      </p:cBhvr>
                                      <p:to>
                                        <p:strVal val="visible"/>
                                      </p:to>
                                    </p:set>
                                    <p:animEffect transition="in" filter="fade">
                                      <p:cBhvr>
                                        <p:cTn id="34" dur="1000"/>
                                        <p:tgtEl>
                                          <p:spTgt spid="6">
                                            <p:txEl>
                                              <p:pRg st="1" end="1"/>
                                            </p:txEl>
                                          </p:spTgt>
                                        </p:tgtEl>
                                      </p:cBhvr>
                                    </p:animEffect>
                                    <p:anim calcmode="lin" valueType="num">
                                      <p:cBhvr>
                                        <p:cTn id="3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
                                            <p:txEl>
                                              <p:pRg st="2" end="2"/>
                                            </p:txEl>
                                          </p:spTgt>
                                        </p:tgtEl>
                                        <p:attrNameLst>
                                          <p:attrName>style.visibility</p:attrName>
                                        </p:attrNameLst>
                                      </p:cBhvr>
                                      <p:to>
                                        <p:strVal val="visible"/>
                                      </p:to>
                                    </p:set>
                                    <p:animEffect transition="in" filter="fade">
                                      <p:cBhvr>
                                        <p:cTn id="41" dur="1000"/>
                                        <p:tgtEl>
                                          <p:spTgt spid="6">
                                            <p:txEl>
                                              <p:pRg st="2" end="2"/>
                                            </p:txEl>
                                          </p:spTgt>
                                        </p:tgtEl>
                                      </p:cBhvr>
                                    </p:animEffect>
                                    <p:anim calcmode="lin" valueType="num">
                                      <p:cBhvr>
                                        <p:cTn id="4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5" grpId="0"/>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F2307-23AE-BE41-8224-A227509469A5}"/>
              </a:ext>
            </a:extLst>
          </p:cNvPr>
          <p:cNvSpPr>
            <a:spLocks noGrp="1"/>
          </p:cNvSpPr>
          <p:nvPr>
            <p:ph type="title"/>
          </p:nvPr>
        </p:nvSpPr>
        <p:spPr>
          <a:xfrm>
            <a:off x="590549" y="730438"/>
            <a:ext cx="8225582" cy="1015871"/>
          </a:xfrm>
        </p:spPr>
        <p:txBody>
          <a:bodyPr/>
          <a:lstStyle/>
          <a:p>
            <a:pPr algn="ctr"/>
            <a:r>
              <a:rPr lang="en-US" sz="3200" dirty="0"/>
              <a:t>Comparing the two methods :  </a:t>
            </a:r>
          </a:p>
        </p:txBody>
      </p:sp>
      <p:sp>
        <p:nvSpPr>
          <p:cNvPr id="6" name="Content Placeholder 5">
            <a:extLst>
              <a:ext uri="{FF2B5EF4-FFF2-40B4-BE49-F238E27FC236}">
                <a16:creationId xmlns:a16="http://schemas.microsoft.com/office/drawing/2014/main" id="{12BF96C5-AF3E-4489-88A8-72A586349647}"/>
              </a:ext>
            </a:extLst>
          </p:cNvPr>
          <p:cNvSpPr>
            <a:spLocks noGrp="1"/>
          </p:cNvSpPr>
          <p:nvPr>
            <p:ph idx="10"/>
          </p:nvPr>
        </p:nvSpPr>
        <p:spPr>
          <a:xfrm>
            <a:off x="590549" y="1487351"/>
            <a:ext cx="3667125" cy="3731034"/>
          </a:xfrm>
        </p:spPr>
        <p:txBody>
          <a:bodyPr/>
          <a:lstStyle/>
          <a:p>
            <a:pPr marL="0" indent="0" algn="ctr">
              <a:buNone/>
            </a:pPr>
            <a:r>
              <a:rPr lang="en-US" u="sng" dirty="0"/>
              <a:t>Direct Communication: </a:t>
            </a:r>
          </a:p>
          <a:p>
            <a:r>
              <a:rPr lang="en-US" dirty="0"/>
              <a:t>Header node collected all the readings from the nodes. </a:t>
            </a:r>
          </a:p>
          <a:p>
            <a:r>
              <a:rPr lang="en-US" dirty="0"/>
              <a:t>It then transmitted all the data</a:t>
            </a:r>
            <a:r>
              <a:rPr lang="en-US" u="sng" dirty="0"/>
              <a:t> individually </a:t>
            </a:r>
            <a:r>
              <a:rPr lang="en-US" dirty="0"/>
              <a:t>to the base station</a:t>
            </a:r>
          </a:p>
          <a:p>
            <a:r>
              <a:rPr lang="en-US" dirty="0"/>
              <a:t> As a result a lot of energy was consumed</a:t>
            </a:r>
          </a:p>
          <a:p>
            <a:r>
              <a:rPr lang="en-US" dirty="0"/>
              <a:t>Energy consumption was more in this approach.</a:t>
            </a:r>
          </a:p>
        </p:txBody>
      </p:sp>
      <p:sp>
        <p:nvSpPr>
          <p:cNvPr id="7" name="TextBox 6">
            <a:extLst>
              <a:ext uri="{FF2B5EF4-FFF2-40B4-BE49-F238E27FC236}">
                <a16:creationId xmlns:a16="http://schemas.microsoft.com/office/drawing/2014/main" id="{6C68C61B-9A3C-479A-BFCA-6E204FAC3D3E}"/>
              </a:ext>
            </a:extLst>
          </p:cNvPr>
          <p:cNvSpPr txBox="1"/>
          <p:nvPr/>
        </p:nvSpPr>
        <p:spPr>
          <a:xfrm>
            <a:off x="4787056" y="1515796"/>
            <a:ext cx="3800475" cy="4216539"/>
          </a:xfrm>
          <a:prstGeom prst="rect">
            <a:avLst/>
          </a:prstGeom>
          <a:noFill/>
        </p:spPr>
        <p:txBody>
          <a:bodyPr wrap="square" rtlCol="0">
            <a:spAutoFit/>
          </a:bodyPr>
          <a:lstStyle/>
          <a:p>
            <a:pPr algn="ctr">
              <a:spcBef>
                <a:spcPts val="2000"/>
              </a:spcBef>
              <a:buClr>
                <a:schemeClr val="accent3">
                  <a:lumMod val="60000"/>
                  <a:lumOff val="40000"/>
                </a:schemeClr>
              </a:buClr>
              <a:buSzPct val="75000"/>
            </a:pPr>
            <a:r>
              <a:rPr lang="en-US" sz="2000" u="sng" dirty="0">
                <a:solidFill>
                  <a:schemeClr val="accent1"/>
                </a:solidFill>
                <a:latin typeface="Cambria"/>
                <a:ea typeface="MS PGothic" panose="020B0600070205080204" pitchFamily="34" charset="-128"/>
              </a:rPr>
              <a:t>Data Aggregation:</a:t>
            </a:r>
          </a:p>
          <a:p>
            <a:pPr marL="228600" indent="-228600">
              <a:spcBef>
                <a:spcPts val="2000"/>
              </a:spcBef>
              <a:buClr>
                <a:schemeClr val="accent3">
                  <a:lumMod val="60000"/>
                  <a:lumOff val="40000"/>
                </a:schemeClr>
              </a:buClr>
              <a:buSzPct val="75000"/>
              <a:buFont typeface="Wingdings" charset="2"/>
              <a:buChar char="n"/>
            </a:pPr>
            <a:r>
              <a:rPr lang="en-US" sz="2000" dirty="0">
                <a:solidFill>
                  <a:schemeClr val="accent1"/>
                </a:solidFill>
                <a:latin typeface="Cambria"/>
                <a:ea typeface="MS PGothic" panose="020B0600070205080204" pitchFamily="34" charset="-128"/>
              </a:rPr>
              <a:t>Header node collected all the readings from the nodes and aggregated them using averaging technique. </a:t>
            </a:r>
          </a:p>
          <a:p>
            <a:pPr marL="228600" indent="-228600">
              <a:spcBef>
                <a:spcPts val="2000"/>
              </a:spcBef>
              <a:buClr>
                <a:schemeClr val="accent3">
                  <a:lumMod val="60000"/>
                  <a:lumOff val="40000"/>
                </a:schemeClr>
              </a:buClr>
              <a:buSzPct val="75000"/>
              <a:buFont typeface="Wingdings" charset="2"/>
              <a:buChar char="n"/>
            </a:pPr>
            <a:r>
              <a:rPr lang="en-US" sz="2000" dirty="0">
                <a:solidFill>
                  <a:schemeClr val="accent1"/>
                </a:solidFill>
                <a:latin typeface="Cambria"/>
                <a:ea typeface="MS PGothic" panose="020B0600070205080204" pitchFamily="34" charset="-128"/>
              </a:rPr>
              <a:t>But the header node transmitted only one data instead of transmitting all the data. </a:t>
            </a:r>
          </a:p>
          <a:p>
            <a:pPr marL="228600" indent="-228600">
              <a:spcBef>
                <a:spcPts val="2000"/>
              </a:spcBef>
              <a:buClr>
                <a:schemeClr val="accent3">
                  <a:lumMod val="60000"/>
                  <a:lumOff val="40000"/>
                </a:schemeClr>
              </a:buClr>
              <a:buSzPct val="75000"/>
              <a:buFont typeface="Wingdings" charset="2"/>
              <a:buChar char="n"/>
            </a:pPr>
            <a:r>
              <a:rPr lang="en-US" sz="2000" dirty="0">
                <a:solidFill>
                  <a:schemeClr val="accent1"/>
                </a:solidFill>
                <a:latin typeface="Cambria"/>
                <a:ea typeface="MS PGothic" panose="020B0600070205080204" pitchFamily="34" charset="-128"/>
              </a:rPr>
              <a:t>As a result energy was saved.</a:t>
            </a:r>
          </a:p>
          <a:p>
            <a:endParaRPr lang="en-US" dirty="0"/>
          </a:p>
        </p:txBody>
      </p:sp>
      <p:sp>
        <p:nvSpPr>
          <p:cNvPr id="3" name="Slide Number Placeholder 2">
            <a:extLst>
              <a:ext uri="{FF2B5EF4-FFF2-40B4-BE49-F238E27FC236}">
                <a16:creationId xmlns:a16="http://schemas.microsoft.com/office/drawing/2014/main" id="{B1731A3D-9832-764A-A209-3EED6CFFDEAA}"/>
              </a:ext>
            </a:extLst>
          </p:cNvPr>
          <p:cNvSpPr>
            <a:spLocks noGrp="1"/>
          </p:cNvSpPr>
          <p:nvPr>
            <p:ph type="sldNum" sz="quarter" idx="11"/>
          </p:nvPr>
        </p:nvSpPr>
        <p:spPr/>
        <p:txBody>
          <a:bodyPr/>
          <a:lstStyle/>
          <a:p>
            <a:fld id="{B9708354-E4A9-A64A-B916-034F55721750}" type="slidenum">
              <a:rPr lang="en-US" smtClean="0"/>
              <a:t>17</a:t>
            </a:fld>
            <a:endParaRPr lang="en-US"/>
          </a:p>
        </p:txBody>
      </p:sp>
    </p:spTree>
    <p:extLst>
      <p:ext uri="{BB962C8B-B14F-4D97-AF65-F5344CB8AC3E}">
        <p14:creationId xmlns:p14="http://schemas.microsoft.com/office/powerpoint/2010/main" val="116602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B0CD52-DBC2-C846-8566-8F7973B62467}"/>
              </a:ext>
            </a:extLst>
          </p:cNvPr>
          <p:cNvSpPr>
            <a:spLocks noGrp="1"/>
          </p:cNvSpPr>
          <p:nvPr>
            <p:ph idx="10"/>
          </p:nvPr>
        </p:nvSpPr>
        <p:spPr>
          <a:xfrm>
            <a:off x="942975" y="1666998"/>
            <a:ext cx="7477126" cy="4577078"/>
          </a:xfrm>
        </p:spPr>
        <p:txBody>
          <a:bodyPr/>
          <a:lstStyle/>
          <a:p>
            <a:r>
              <a:rPr lang="en-US" dirty="0"/>
              <a:t>Network simulator-2(NS-2) (www.isi.edu/nsnam/ns/) has been used for the analysis of both the algorithms.</a:t>
            </a:r>
          </a:p>
          <a:p>
            <a:r>
              <a:rPr lang="en-US" dirty="0"/>
              <a:t>The matrices used for the performance analysis are </a:t>
            </a:r>
            <a:r>
              <a:rPr lang="en-US" u="sng" dirty="0"/>
              <a:t>average energy </a:t>
            </a:r>
            <a:r>
              <a:rPr lang="en-US" dirty="0"/>
              <a:t>and the </a:t>
            </a:r>
            <a:r>
              <a:rPr lang="en-US" u="sng" dirty="0"/>
              <a:t>throughput</a:t>
            </a:r>
            <a:r>
              <a:rPr lang="en-US" dirty="0"/>
              <a:t> of the network. </a:t>
            </a:r>
          </a:p>
        </p:txBody>
      </p:sp>
      <p:sp>
        <p:nvSpPr>
          <p:cNvPr id="5" name="Title 1">
            <a:extLst>
              <a:ext uri="{FF2B5EF4-FFF2-40B4-BE49-F238E27FC236}">
                <a16:creationId xmlns:a16="http://schemas.microsoft.com/office/drawing/2014/main" id="{2CB2AE87-D4F9-40A9-8B02-F0ED8F32B762}"/>
              </a:ext>
            </a:extLst>
          </p:cNvPr>
          <p:cNvSpPr>
            <a:spLocks noGrp="1"/>
          </p:cNvSpPr>
          <p:nvPr>
            <p:ph type="title"/>
          </p:nvPr>
        </p:nvSpPr>
        <p:spPr>
          <a:xfrm>
            <a:off x="488673" y="730438"/>
            <a:ext cx="8225582" cy="1015871"/>
          </a:xfrm>
        </p:spPr>
        <p:txBody>
          <a:bodyPr/>
          <a:lstStyle/>
          <a:p>
            <a:pPr algn="ctr"/>
            <a:r>
              <a:rPr lang="en-US" sz="3200" dirty="0"/>
              <a:t>Results </a:t>
            </a:r>
          </a:p>
        </p:txBody>
      </p:sp>
      <p:sp>
        <p:nvSpPr>
          <p:cNvPr id="2" name="Slide Number Placeholder 1">
            <a:extLst>
              <a:ext uri="{FF2B5EF4-FFF2-40B4-BE49-F238E27FC236}">
                <a16:creationId xmlns:a16="http://schemas.microsoft.com/office/drawing/2014/main" id="{019C37DE-D4C9-CF48-8765-DB25B93A0522}"/>
              </a:ext>
            </a:extLst>
          </p:cNvPr>
          <p:cNvSpPr>
            <a:spLocks noGrp="1"/>
          </p:cNvSpPr>
          <p:nvPr>
            <p:ph type="sldNum" sz="quarter" idx="11"/>
          </p:nvPr>
        </p:nvSpPr>
        <p:spPr/>
        <p:txBody>
          <a:bodyPr/>
          <a:lstStyle/>
          <a:p>
            <a:fld id="{B9708354-E4A9-A64A-B916-034F55721750}" type="slidenum">
              <a:rPr lang="en-US" smtClean="0"/>
              <a:t>18</a:t>
            </a:fld>
            <a:endParaRPr lang="en-US"/>
          </a:p>
        </p:txBody>
      </p:sp>
    </p:spTree>
    <p:extLst>
      <p:ext uri="{BB962C8B-B14F-4D97-AF65-F5344CB8AC3E}">
        <p14:creationId xmlns:p14="http://schemas.microsoft.com/office/powerpoint/2010/main" val="276626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B2AE87-D4F9-40A9-8B02-F0ED8F32B762}"/>
              </a:ext>
            </a:extLst>
          </p:cNvPr>
          <p:cNvSpPr>
            <a:spLocks noGrp="1"/>
          </p:cNvSpPr>
          <p:nvPr>
            <p:ph type="title"/>
          </p:nvPr>
        </p:nvSpPr>
        <p:spPr>
          <a:xfrm>
            <a:off x="488673" y="730438"/>
            <a:ext cx="8225582" cy="1015871"/>
          </a:xfrm>
        </p:spPr>
        <p:txBody>
          <a:bodyPr/>
          <a:lstStyle/>
          <a:p>
            <a:pPr algn="ctr"/>
            <a:r>
              <a:rPr lang="en-US" sz="3200" dirty="0"/>
              <a:t>Results </a:t>
            </a:r>
          </a:p>
        </p:txBody>
      </p:sp>
      <p:pic>
        <p:nvPicPr>
          <p:cNvPr id="7" name="Content Placeholder 6">
            <a:extLst>
              <a:ext uri="{FF2B5EF4-FFF2-40B4-BE49-F238E27FC236}">
                <a16:creationId xmlns:a16="http://schemas.microsoft.com/office/drawing/2014/main" id="{3CBD4602-2E12-46DE-B187-B0C1C2C132F3}"/>
              </a:ext>
            </a:extLst>
          </p:cNvPr>
          <p:cNvPicPr>
            <a:picLocks noGrp="1" noChangeAspect="1"/>
          </p:cNvPicPr>
          <p:nvPr>
            <p:ph idx="10"/>
          </p:nvPr>
        </p:nvPicPr>
        <p:blipFill>
          <a:blip r:embed="rId2"/>
          <a:stretch>
            <a:fillRect/>
          </a:stretch>
        </p:blipFill>
        <p:spPr>
          <a:xfrm>
            <a:off x="312320" y="1584677"/>
            <a:ext cx="4289144" cy="2796522"/>
          </a:xfrm>
          <a:prstGeom prst="rect">
            <a:avLst/>
          </a:prstGeom>
        </p:spPr>
      </p:pic>
      <p:pic>
        <p:nvPicPr>
          <p:cNvPr id="8" name="Picture 7">
            <a:extLst>
              <a:ext uri="{FF2B5EF4-FFF2-40B4-BE49-F238E27FC236}">
                <a16:creationId xmlns:a16="http://schemas.microsoft.com/office/drawing/2014/main" id="{EBF9E0BC-5BDD-43F0-B027-12CEDB42B539}"/>
              </a:ext>
            </a:extLst>
          </p:cNvPr>
          <p:cNvPicPr>
            <a:picLocks noChangeAspect="1"/>
          </p:cNvPicPr>
          <p:nvPr/>
        </p:nvPicPr>
        <p:blipFill>
          <a:blip r:embed="rId3"/>
          <a:stretch>
            <a:fillRect/>
          </a:stretch>
        </p:blipFill>
        <p:spPr>
          <a:xfrm>
            <a:off x="4403416" y="1413009"/>
            <a:ext cx="4740584" cy="3139859"/>
          </a:xfrm>
          <a:prstGeom prst="rect">
            <a:avLst/>
          </a:prstGeom>
        </p:spPr>
      </p:pic>
      <p:sp>
        <p:nvSpPr>
          <p:cNvPr id="9" name="Rectangle 8">
            <a:extLst>
              <a:ext uri="{FF2B5EF4-FFF2-40B4-BE49-F238E27FC236}">
                <a16:creationId xmlns:a16="http://schemas.microsoft.com/office/drawing/2014/main" id="{FC304B81-18AB-451D-9A18-206841781CBF}"/>
              </a:ext>
            </a:extLst>
          </p:cNvPr>
          <p:cNvSpPr/>
          <p:nvPr/>
        </p:nvSpPr>
        <p:spPr>
          <a:xfrm>
            <a:off x="312320" y="4580453"/>
            <a:ext cx="9188419" cy="1836400"/>
          </a:xfrm>
          <a:prstGeom prst="rect">
            <a:avLst/>
          </a:prstGeom>
        </p:spPr>
        <p:txBody>
          <a:bodyPr wrap="square">
            <a:spAutoFit/>
          </a:bodyPr>
          <a:lstStyle/>
          <a:p>
            <a:pPr marL="228600" indent="-228600">
              <a:spcBef>
                <a:spcPts val="2000"/>
              </a:spcBef>
              <a:buClr>
                <a:schemeClr val="accent3">
                  <a:lumMod val="60000"/>
                  <a:lumOff val="40000"/>
                </a:schemeClr>
              </a:buClr>
              <a:buSzPct val="75000"/>
              <a:buFont typeface="Wingdings" charset="2"/>
              <a:buChar char="n"/>
            </a:pPr>
            <a:r>
              <a:rPr lang="en-US" sz="2000" dirty="0">
                <a:solidFill>
                  <a:schemeClr val="accent1"/>
                </a:solidFill>
                <a:latin typeface="Cambria"/>
                <a:ea typeface="MS PGothic" panose="020B0600070205080204" pitchFamily="34" charset="-128"/>
              </a:rPr>
              <a:t>Energy decreased as a function of time.</a:t>
            </a:r>
          </a:p>
          <a:p>
            <a:pPr marL="228600" indent="-228600">
              <a:spcBef>
                <a:spcPts val="2000"/>
              </a:spcBef>
              <a:buClr>
                <a:schemeClr val="accent3">
                  <a:lumMod val="60000"/>
                  <a:lumOff val="40000"/>
                </a:schemeClr>
              </a:buClr>
              <a:buSzPct val="75000"/>
              <a:buFont typeface="Wingdings" charset="2"/>
              <a:buChar char="n"/>
            </a:pPr>
            <a:r>
              <a:rPr lang="en-US" sz="2000" dirty="0">
                <a:solidFill>
                  <a:schemeClr val="accent1"/>
                </a:solidFill>
                <a:latin typeface="Cambria"/>
                <a:ea typeface="MS PGothic" panose="020B0600070205080204" pitchFamily="34" charset="-128"/>
              </a:rPr>
              <a:t>Final energy reached up to 48 J for Direct Communication method </a:t>
            </a:r>
          </a:p>
          <a:p>
            <a:pPr marL="228600" indent="-228600">
              <a:spcBef>
                <a:spcPts val="2000"/>
              </a:spcBef>
              <a:buClr>
                <a:schemeClr val="accent3">
                  <a:lumMod val="60000"/>
                  <a:lumOff val="40000"/>
                </a:schemeClr>
              </a:buClr>
              <a:buSzPct val="75000"/>
              <a:buFont typeface="Wingdings" charset="2"/>
              <a:buChar char="n"/>
            </a:pPr>
            <a:r>
              <a:rPr lang="en-US" sz="2000" dirty="0">
                <a:solidFill>
                  <a:schemeClr val="accent1"/>
                </a:solidFill>
                <a:latin typeface="Cambria"/>
                <a:ea typeface="MS PGothic" panose="020B0600070205080204" pitchFamily="34" charset="-128"/>
              </a:rPr>
              <a:t>Final energy reached up to 58 J for Data Aggregation method</a:t>
            </a:r>
            <a:br>
              <a:rPr lang="en-US" sz="2000" dirty="0">
                <a:solidFill>
                  <a:schemeClr val="accent1"/>
                </a:solidFill>
                <a:latin typeface="Cambria"/>
                <a:ea typeface="MS PGothic" panose="020B0600070205080204" pitchFamily="34" charset="-128"/>
              </a:rPr>
            </a:br>
            <a:endParaRPr lang="en-US" sz="2000" dirty="0">
              <a:solidFill>
                <a:schemeClr val="accent1"/>
              </a:solidFill>
              <a:latin typeface="Cambria"/>
              <a:ea typeface="MS PGothic" panose="020B0600070205080204" pitchFamily="34" charset="-128"/>
            </a:endParaRPr>
          </a:p>
        </p:txBody>
      </p:sp>
      <p:sp>
        <p:nvSpPr>
          <p:cNvPr id="10" name="Rectangle 9">
            <a:extLst>
              <a:ext uri="{FF2B5EF4-FFF2-40B4-BE49-F238E27FC236}">
                <a16:creationId xmlns:a16="http://schemas.microsoft.com/office/drawing/2014/main" id="{D073A0B8-2DB7-48A5-AE4F-F37B6BDA1F16}"/>
              </a:ext>
            </a:extLst>
          </p:cNvPr>
          <p:cNvSpPr/>
          <p:nvPr/>
        </p:nvSpPr>
        <p:spPr>
          <a:xfrm>
            <a:off x="3280268" y="1228342"/>
            <a:ext cx="2642391" cy="400110"/>
          </a:xfrm>
          <a:prstGeom prst="rect">
            <a:avLst/>
          </a:prstGeom>
        </p:spPr>
        <p:txBody>
          <a:bodyPr wrap="none">
            <a:spAutoFit/>
          </a:bodyPr>
          <a:lstStyle/>
          <a:p>
            <a:pPr marL="0" indent="0" algn="ctr">
              <a:buNone/>
            </a:pPr>
            <a:r>
              <a:rPr lang="en-US" sz="2000" u="sng" dirty="0">
                <a:solidFill>
                  <a:schemeClr val="accent1"/>
                </a:solidFill>
                <a:latin typeface="Cambria"/>
                <a:ea typeface="MS PGothic" panose="020B0600070205080204" pitchFamily="34" charset="-128"/>
              </a:rPr>
              <a:t>Avg. Energy V/s Time</a:t>
            </a:r>
            <a:r>
              <a:rPr lang="en-US" u="sng" dirty="0"/>
              <a:t>: </a:t>
            </a:r>
          </a:p>
        </p:txBody>
      </p:sp>
      <p:sp>
        <p:nvSpPr>
          <p:cNvPr id="2" name="Slide Number Placeholder 1">
            <a:extLst>
              <a:ext uri="{FF2B5EF4-FFF2-40B4-BE49-F238E27FC236}">
                <a16:creationId xmlns:a16="http://schemas.microsoft.com/office/drawing/2014/main" id="{1A2EB1BD-0635-4E47-8318-0E532EB06CBF}"/>
              </a:ext>
            </a:extLst>
          </p:cNvPr>
          <p:cNvSpPr>
            <a:spLocks noGrp="1"/>
          </p:cNvSpPr>
          <p:nvPr>
            <p:ph type="sldNum" sz="quarter" idx="11"/>
          </p:nvPr>
        </p:nvSpPr>
        <p:spPr/>
        <p:txBody>
          <a:bodyPr/>
          <a:lstStyle/>
          <a:p>
            <a:fld id="{B9708354-E4A9-A64A-B916-034F55721750}" type="slidenum">
              <a:rPr lang="en-US" smtClean="0"/>
              <a:t>19</a:t>
            </a:fld>
            <a:endParaRPr lang="en-US"/>
          </a:p>
        </p:txBody>
      </p:sp>
    </p:spTree>
    <p:extLst>
      <p:ext uri="{BB962C8B-B14F-4D97-AF65-F5344CB8AC3E}">
        <p14:creationId xmlns:p14="http://schemas.microsoft.com/office/powerpoint/2010/main" val="290962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68" y="1191806"/>
            <a:ext cx="8225582" cy="720122"/>
          </a:xfrm>
        </p:spPr>
        <p:txBody>
          <a:bodyPr/>
          <a:lstStyle/>
          <a:p>
            <a:r>
              <a:rPr lang="en-US" dirty="0"/>
              <a:t>Automatic Irrigation Systems</a:t>
            </a:r>
            <a:br>
              <a:rPr lang="en-US" dirty="0"/>
            </a:br>
            <a:endParaRPr lang="en-US" dirty="0"/>
          </a:p>
        </p:txBody>
      </p:sp>
      <p:sp>
        <p:nvSpPr>
          <p:cNvPr id="4" name="Content Placeholder 3">
            <a:extLst>
              <a:ext uri="{FF2B5EF4-FFF2-40B4-BE49-F238E27FC236}">
                <a16:creationId xmlns:a16="http://schemas.microsoft.com/office/drawing/2014/main" id="{CBB9B7AE-8C29-B248-AAC6-9A3507281363}"/>
              </a:ext>
            </a:extLst>
          </p:cNvPr>
          <p:cNvSpPr>
            <a:spLocks noGrp="1"/>
          </p:cNvSpPr>
          <p:nvPr>
            <p:ph idx="10"/>
          </p:nvPr>
        </p:nvSpPr>
        <p:spPr>
          <a:xfrm>
            <a:off x="327868" y="2307817"/>
            <a:ext cx="5182283" cy="3731034"/>
          </a:xfrm>
        </p:spPr>
        <p:txBody>
          <a:bodyPr/>
          <a:lstStyle/>
          <a:p>
            <a:r>
              <a:rPr lang="en-US" dirty="0"/>
              <a:t>Automatic irrigation is done by making use of highly accurate sensors.</a:t>
            </a:r>
          </a:p>
          <a:p>
            <a:r>
              <a:rPr lang="en-US" dirty="0"/>
              <a:t>Help farmers by eliminating cost of labor for watering and fertilizing.</a:t>
            </a:r>
          </a:p>
          <a:p>
            <a:r>
              <a:rPr lang="en-US" dirty="0"/>
              <a:t>A single farmer can manage more than one field.</a:t>
            </a:r>
          </a:p>
        </p:txBody>
      </p:sp>
      <p:pic>
        <p:nvPicPr>
          <p:cNvPr id="3" name="Picture 2">
            <a:extLst>
              <a:ext uri="{FF2B5EF4-FFF2-40B4-BE49-F238E27FC236}">
                <a16:creationId xmlns:a16="http://schemas.microsoft.com/office/drawing/2014/main" id="{43B9834B-A637-0B4E-8032-3FC116C1489D}"/>
              </a:ext>
            </a:extLst>
          </p:cNvPr>
          <p:cNvPicPr>
            <a:picLocks noChangeAspect="1"/>
          </p:cNvPicPr>
          <p:nvPr/>
        </p:nvPicPr>
        <p:blipFill>
          <a:blip r:embed="rId3"/>
          <a:stretch>
            <a:fillRect/>
          </a:stretch>
        </p:blipFill>
        <p:spPr>
          <a:xfrm>
            <a:off x="5510151" y="2798559"/>
            <a:ext cx="3223751" cy="2147514"/>
          </a:xfrm>
          <a:prstGeom prst="rect">
            <a:avLst/>
          </a:prstGeom>
        </p:spPr>
      </p:pic>
      <p:sp>
        <p:nvSpPr>
          <p:cNvPr id="5" name="Slide Number Placeholder 4">
            <a:extLst>
              <a:ext uri="{FF2B5EF4-FFF2-40B4-BE49-F238E27FC236}">
                <a16:creationId xmlns:a16="http://schemas.microsoft.com/office/drawing/2014/main" id="{2B74C3EB-0249-524D-8470-E0B6F9350A1F}"/>
              </a:ext>
            </a:extLst>
          </p:cNvPr>
          <p:cNvSpPr>
            <a:spLocks noGrp="1"/>
          </p:cNvSpPr>
          <p:nvPr>
            <p:ph type="sldNum" sz="quarter" idx="11"/>
          </p:nvPr>
        </p:nvSpPr>
        <p:spPr>
          <a:xfrm>
            <a:off x="6457950" y="6356350"/>
            <a:ext cx="2057400" cy="365125"/>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a:lstStyle>
          <a:p>
            <a:fld id="{131C2FF2-47C6-0843-9631-03F02DA620E3}" type="slidenum">
              <a:rPr lang="en-US" smtClean="0"/>
              <a:pPr/>
              <a:t>2</a:t>
            </a:fld>
            <a:endParaRPr lang="en-US" dirty="0"/>
          </a:p>
        </p:txBody>
      </p:sp>
    </p:spTree>
    <p:extLst>
      <p:ext uri="{BB962C8B-B14F-4D97-AF65-F5344CB8AC3E}">
        <p14:creationId xmlns:p14="http://schemas.microsoft.com/office/powerpoint/2010/main" val="14448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1000"/>
                                        <p:tgtEl>
                                          <p:spTgt spid="4">
                                            <p:txEl>
                                              <p:pRg st="1" end="1"/>
                                            </p:txEl>
                                          </p:spTgt>
                                        </p:tgtEl>
                                      </p:cBhvr>
                                    </p:animEffect>
                                    <p:anim calcmode="lin" valueType="num">
                                      <p:cBhvr>
                                        <p:cTn id="1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B2AE87-D4F9-40A9-8B02-F0ED8F32B762}"/>
              </a:ext>
            </a:extLst>
          </p:cNvPr>
          <p:cNvSpPr>
            <a:spLocks noGrp="1"/>
          </p:cNvSpPr>
          <p:nvPr>
            <p:ph type="title"/>
          </p:nvPr>
        </p:nvSpPr>
        <p:spPr>
          <a:xfrm>
            <a:off x="488673" y="730438"/>
            <a:ext cx="8225582" cy="1015871"/>
          </a:xfrm>
        </p:spPr>
        <p:txBody>
          <a:bodyPr/>
          <a:lstStyle/>
          <a:p>
            <a:pPr algn="ctr"/>
            <a:r>
              <a:rPr lang="en-US" sz="3200" dirty="0"/>
              <a:t>Results </a:t>
            </a:r>
          </a:p>
        </p:txBody>
      </p:sp>
      <p:sp>
        <p:nvSpPr>
          <p:cNvPr id="9" name="Rectangle 8">
            <a:extLst>
              <a:ext uri="{FF2B5EF4-FFF2-40B4-BE49-F238E27FC236}">
                <a16:creationId xmlns:a16="http://schemas.microsoft.com/office/drawing/2014/main" id="{FC304B81-18AB-451D-9A18-206841781CBF}"/>
              </a:ext>
            </a:extLst>
          </p:cNvPr>
          <p:cNvSpPr/>
          <p:nvPr/>
        </p:nvSpPr>
        <p:spPr>
          <a:xfrm>
            <a:off x="202923" y="5062637"/>
            <a:ext cx="9188419" cy="1272143"/>
          </a:xfrm>
          <a:prstGeom prst="rect">
            <a:avLst/>
          </a:prstGeom>
        </p:spPr>
        <p:txBody>
          <a:bodyPr wrap="square">
            <a:spAutoFit/>
          </a:bodyPr>
          <a:lstStyle/>
          <a:p>
            <a:pPr marL="228600" indent="-228600">
              <a:spcBef>
                <a:spcPts val="2000"/>
              </a:spcBef>
              <a:buClr>
                <a:schemeClr val="accent3">
                  <a:lumMod val="60000"/>
                  <a:lumOff val="40000"/>
                </a:schemeClr>
              </a:buClr>
              <a:buSzPct val="75000"/>
              <a:buFont typeface="Wingdings" charset="2"/>
              <a:buChar char="n"/>
            </a:pPr>
            <a:r>
              <a:rPr lang="en-US" sz="2000" dirty="0">
                <a:solidFill>
                  <a:schemeClr val="accent1"/>
                </a:solidFill>
                <a:latin typeface="Cambria"/>
                <a:ea typeface="MS PGothic" panose="020B0600070205080204" pitchFamily="34" charset="-128"/>
              </a:rPr>
              <a:t>Avg. Energy at the nodes are higher for Data Aggregation method. </a:t>
            </a:r>
          </a:p>
          <a:p>
            <a:pPr marL="228600" indent="-228600">
              <a:spcBef>
                <a:spcPts val="2000"/>
              </a:spcBef>
              <a:buClr>
                <a:schemeClr val="accent3">
                  <a:lumMod val="60000"/>
                  <a:lumOff val="40000"/>
                </a:schemeClr>
              </a:buClr>
              <a:buSzPct val="75000"/>
              <a:buFont typeface="Wingdings" charset="2"/>
              <a:buChar char="n"/>
            </a:pPr>
            <a:r>
              <a:rPr lang="en-US" sz="2000" dirty="0">
                <a:solidFill>
                  <a:schemeClr val="accent1"/>
                </a:solidFill>
                <a:latin typeface="Cambria"/>
                <a:ea typeface="MS PGothic" panose="020B0600070205080204" pitchFamily="34" charset="-128"/>
              </a:rPr>
              <a:t>Multiple dips in the graph corresponds to the cluster heads (data </a:t>
            </a:r>
            <a:r>
              <a:rPr lang="en-US" sz="2000" dirty="0" err="1">
                <a:solidFill>
                  <a:schemeClr val="accent1"/>
                </a:solidFill>
                <a:latin typeface="Cambria"/>
                <a:ea typeface="MS PGothic" panose="020B0600070205080204" pitchFamily="34" charset="-128"/>
              </a:rPr>
              <a:t>agg</a:t>
            </a:r>
            <a:r>
              <a:rPr lang="en-US" sz="2000" dirty="0">
                <a:solidFill>
                  <a:schemeClr val="accent1"/>
                </a:solidFill>
                <a:latin typeface="Cambria"/>
                <a:ea typeface="MS PGothic" panose="020B0600070205080204" pitchFamily="34" charset="-128"/>
              </a:rPr>
              <a:t>. method)</a:t>
            </a:r>
            <a:br>
              <a:rPr lang="en-US" sz="2000" dirty="0">
                <a:solidFill>
                  <a:schemeClr val="accent1"/>
                </a:solidFill>
                <a:latin typeface="Cambria"/>
                <a:ea typeface="MS PGothic" panose="020B0600070205080204" pitchFamily="34" charset="-128"/>
              </a:rPr>
            </a:br>
            <a:endParaRPr lang="en-US" sz="2000" dirty="0">
              <a:solidFill>
                <a:schemeClr val="accent1"/>
              </a:solidFill>
              <a:latin typeface="Cambria"/>
              <a:ea typeface="MS PGothic" panose="020B0600070205080204" pitchFamily="34" charset="-128"/>
            </a:endParaRPr>
          </a:p>
        </p:txBody>
      </p:sp>
      <p:sp>
        <p:nvSpPr>
          <p:cNvPr id="10" name="Rectangle 9">
            <a:extLst>
              <a:ext uri="{FF2B5EF4-FFF2-40B4-BE49-F238E27FC236}">
                <a16:creationId xmlns:a16="http://schemas.microsoft.com/office/drawing/2014/main" id="{D073A0B8-2DB7-48A5-AE4F-F37B6BDA1F16}"/>
              </a:ext>
            </a:extLst>
          </p:cNvPr>
          <p:cNvSpPr/>
          <p:nvPr/>
        </p:nvSpPr>
        <p:spPr>
          <a:xfrm>
            <a:off x="3471665" y="1228342"/>
            <a:ext cx="2259594" cy="400110"/>
          </a:xfrm>
          <a:prstGeom prst="rect">
            <a:avLst/>
          </a:prstGeom>
        </p:spPr>
        <p:txBody>
          <a:bodyPr wrap="none">
            <a:spAutoFit/>
          </a:bodyPr>
          <a:lstStyle/>
          <a:p>
            <a:pPr marL="0" indent="0" algn="ctr">
              <a:buNone/>
            </a:pPr>
            <a:r>
              <a:rPr lang="en-US" sz="2000" u="sng" dirty="0">
                <a:solidFill>
                  <a:schemeClr val="accent1"/>
                </a:solidFill>
                <a:latin typeface="Cambria"/>
                <a:ea typeface="MS PGothic" panose="020B0600070205080204" pitchFamily="34" charset="-128"/>
              </a:rPr>
              <a:t>Energy V/s Nodes</a:t>
            </a:r>
            <a:r>
              <a:rPr lang="en-US" u="sng" dirty="0"/>
              <a:t>: </a:t>
            </a:r>
          </a:p>
        </p:txBody>
      </p:sp>
      <p:pic>
        <p:nvPicPr>
          <p:cNvPr id="11" name="Content Placeholder 10">
            <a:extLst>
              <a:ext uri="{FF2B5EF4-FFF2-40B4-BE49-F238E27FC236}">
                <a16:creationId xmlns:a16="http://schemas.microsoft.com/office/drawing/2014/main" id="{49C9EC1C-542A-416E-9553-40452D8F105B}"/>
              </a:ext>
            </a:extLst>
          </p:cNvPr>
          <p:cNvPicPr>
            <a:picLocks noGrp="1" noChangeAspect="1"/>
          </p:cNvPicPr>
          <p:nvPr>
            <p:ph idx="10"/>
          </p:nvPr>
        </p:nvPicPr>
        <p:blipFill>
          <a:blip r:embed="rId3"/>
          <a:stretch>
            <a:fillRect/>
          </a:stretch>
        </p:blipFill>
        <p:spPr>
          <a:xfrm>
            <a:off x="4320680" y="1746309"/>
            <a:ext cx="4743450" cy="3151203"/>
          </a:xfrm>
          <a:prstGeom prst="rect">
            <a:avLst/>
          </a:prstGeom>
        </p:spPr>
      </p:pic>
      <p:pic>
        <p:nvPicPr>
          <p:cNvPr id="6" name="Picture 5">
            <a:extLst>
              <a:ext uri="{FF2B5EF4-FFF2-40B4-BE49-F238E27FC236}">
                <a16:creationId xmlns:a16="http://schemas.microsoft.com/office/drawing/2014/main" id="{CD0F2DF0-335F-4061-94BB-3AFBCC5A6FA4}"/>
              </a:ext>
            </a:extLst>
          </p:cNvPr>
          <p:cNvPicPr>
            <a:picLocks noChangeAspect="1"/>
          </p:cNvPicPr>
          <p:nvPr/>
        </p:nvPicPr>
        <p:blipFill>
          <a:blip r:embed="rId4"/>
          <a:stretch>
            <a:fillRect/>
          </a:stretch>
        </p:blipFill>
        <p:spPr>
          <a:xfrm>
            <a:off x="0" y="1628452"/>
            <a:ext cx="4320680" cy="3269060"/>
          </a:xfrm>
          <a:prstGeom prst="rect">
            <a:avLst/>
          </a:prstGeom>
        </p:spPr>
      </p:pic>
      <p:sp>
        <p:nvSpPr>
          <p:cNvPr id="2" name="Slide Number Placeholder 1">
            <a:extLst>
              <a:ext uri="{FF2B5EF4-FFF2-40B4-BE49-F238E27FC236}">
                <a16:creationId xmlns:a16="http://schemas.microsoft.com/office/drawing/2014/main" id="{154A17B6-B779-8145-A43D-BFD3ECA8C2D8}"/>
              </a:ext>
            </a:extLst>
          </p:cNvPr>
          <p:cNvSpPr>
            <a:spLocks noGrp="1"/>
          </p:cNvSpPr>
          <p:nvPr>
            <p:ph type="sldNum" sz="quarter" idx="11"/>
          </p:nvPr>
        </p:nvSpPr>
        <p:spPr/>
        <p:txBody>
          <a:bodyPr/>
          <a:lstStyle/>
          <a:p>
            <a:fld id="{B9708354-E4A9-A64A-B916-034F55721750}" type="slidenum">
              <a:rPr lang="en-US" smtClean="0"/>
              <a:t>20</a:t>
            </a:fld>
            <a:endParaRPr lang="en-US"/>
          </a:p>
        </p:txBody>
      </p:sp>
    </p:spTree>
    <p:extLst>
      <p:ext uri="{BB962C8B-B14F-4D97-AF65-F5344CB8AC3E}">
        <p14:creationId xmlns:p14="http://schemas.microsoft.com/office/powerpoint/2010/main" val="263907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B2AE87-D4F9-40A9-8B02-F0ED8F32B762}"/>
              </a:ext>
            </a:extLst>
          </p:cNvPr>
          <p:cNvSpPr>
            <a:spLocks noGrp="1"/>
          </p:cNvSpPr>
          <p:nvPr>
            <p:ph type="title"/>
          </p:nvPr>
        </p:nvSpPr>
        <p:spPr>
          <a:xfrm>
            <a:off x="488673" y="730438"/>
            <a:ext cx="8225582" cy="1015871"/>
          </a:xfrm>
        </p:spPr>
        <p:txBody>
          <a:bodyPr/>
          <a:lstStyle/>
          <a:p>
            <a:pPr algn="ctr"/>
            <a:r>
              <a:rPr lang="en-US" sz="3200" dirty="0"/>
              <a:t>Results </a:t>
            </a:r>
          </a:p>
        </p:txBody>
      </p:sp>
      <p:sp>
        <p:nvSpPr>
          <p:cNvPr id="10" name="Rectangle 9">
            <a:extLst>
              <a:ext uri="{FF2B5EF4-FFF2-40B4-BE49-F238E27FC236}">
                <a16:creationId xmlns:a16="http://schemas.microsoft.com/office/drawing/2014/main" id="{D073A0B8-2DB7-48A5-AE4F-F37B6BDA1F16}"/>
              </a:ext>
            </a:extLst>
          </p:cNvPr>
          <p:cNvSpPr/>
          <p:nvPr/>
        </p:nvSpPr>
        <p:spPr>
          <a:xfrm>
            <a:off x="3471665" y="1228342"/>
            <a:ext cx="2259594" cy="400110"/>
          </a:xfrm>
          <a:prstGeom prst="rect">
            <a:avLst/>
          </a:prstGeom>
        </p:spPr>
        <p:txBody>
          <a:bodyPr wrap="none">
            <a:spAutoFit/>
          </a:bodyPr>
          <a:lstStyle/>
          <a:p>
            <a:pPr marL="0" indent="0" algn="ctr">
              <a:buNone/>
            </a:pPr>
            <a:r>
              <a:rPr lang="en-US" sz="2000" u="sng" dirty="0">
                <a:solidFill>
                  <a:schemeClr val="accent1"/>
                </a:solidFill>
                <a:latin typeface="Cambria"/>
                <a:ea typeface="MS PGothic" panose="020B0600070205080204" pitchFamily="34" charset="-128"/>
              </a:rPr>
              <a:t>Energy V/s Nodes</a:t>
            </a:r>
            <a:r>
              <a:rPr lang="en-US" u="sng" dirty="0"/>
              <a:t>: </a:t>
            </a:r>
          </a:p>
        </p:txBody>
      </p:sp>
      <p:pic>
        <p:nvPicPr>
          <p:cNvPr id="7" name="Picture 6">
            <a:extLst>
              <a:ext uri="{FF2B5EF4-FFF2-40B4-BE49-F238E27FC236}">
                <a16:creationId xmlns:a16="http://schemas.microsoft.com/office/drawing/2014/main" id="{9951CCE8-677E-43C4-A1CA-A1622A2592CB}"/>
              </a:ext>
            </a:extLst>
          </p:cNvPr>
          <p:cNvPicPr>
            <a:picLocks noChangeAspect="1"/>
          </p:cNvPicPr>
          <p:nvPr/>
        </p:nvPicPr>
        <p:blipFill>
          <a:blip r:embed="rId2"/>
          <a:stretch>
            <a:fillRect/>
          </a:stretch>
        </p:blipFill>
        <p:spPr>
          <a:xfrm>
            <a:off x="1353437" y="1628452"/>
            <a:ext cx="6666613" cy="4187158"/>
          </a:xfrm>
          <a:prstGeom prst="rect">
            <a:avLst/>
          </a:prstGeom>
        </p:spPr>
      </p:pic>
      <p:sp>
        <p:nvSpPr>
          <p:cNvPr id="2" name="Slide Number Placeholder 1">
            <a:extLst>
              <a:ext uri="{FF2B5EF4-FFF2-40B4-BE49-F238E27FC236}">
                <a16:creationId xmlns:a16="http://schemas.microsoft.com/office/drawing/2014/main" id="{5910A3B3-258F-3C46-8B21-6BD73966460E}"/>
              </a:ext>
            </a:extLst>
          </p:cNvPr>
          <p:cNvSpPr>
            <a:spLocks noGrp="1"/>
          </p:cNvSpPr>
          <p:nvPr>
            <p:ph type="sldNum" sz="quarter" idx="11"/>
          </p:nvPr>
        </p:nvSpPr>
        <p:spPr/>
        <p:txBody>
          <a:bodyPr/>
          <a:lstStyle/>
          <a:p>
            <a:fld id="{B9708354-E4A9-A64A-B916-034F55721750}" type="slidenum">
              <a:rPr lang="en-US" smtClean="0"/>
              <a:t>21</a:t>
            </a:fld>
            <a:endParaRPr lang="en-US"/>
          </a:p>
        </p:txBody>
      </p:sp>
    </p:spTree>
    <p:extLst>
      <p:ext uri="{BB962C8B-B14F-4D97-AF65-F5344CB8AC3E}">
        <p14:creationId xmlns:p14="http://schemas.microsoft.com/office/powerpoint/2010/main" val="403565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B2AE87-D4F9-40A9-8B02-F0ED8F32B762}"/>
              </a:ext>
            </a:extLst>
          </p:cNvPr>
          <p:cNvSpPr>
            <a:spLocks noGrp="1"/>
          </p:cNvSpPr>
          <p:nvPr>
            <p:ph type="title"/>
          </p:nvPr>
        </p:nvSpPr>
        <p:spPr>
          <a:xfrm>
            <a:off x="488673" y="512423"/>
            <a:ext cx="8225582" cy="1015871"/>
          </a:xfrm>
        </p:spPr>
        <p:txBody>
          <a:bodyPr/>
          <a:lstStyle/>
          <a:p>
            <a:pPr algn="ctr"/>
            <a:r>
              <a:rPr lang="en-US" sz="3200" dirty="0"/>
              <a:t>Results </a:t>
            </a:r>
          </a:p>
        </p:txBody>
      </p:sp>
      <p:pic>
        <p:nvPicPr>
          <p:cNvPr id="2" name="Picture 1">
            <a:extLst>
              <a:ext uri="{FF2B5EF4-FFF2-40B4-BE49-F238E27FC236}">
                <a16:creationId xmlns:a16="http://schemas.microsoft.com/office/drawing/2014/main" id="{F790D887-6ECF-4784-A7E7-F217EA233E68}"/>
              </a:ext>
            </a:extLst>
          </p:cNvPr>
          <p:cNvPicPr>
            <a:picLocks noChangeAspect="1"/>
          </p:cNvPicPr>
          <p:nvPr/>
        </p:nvPicPr>
        <p:blipFill>
          <a:blip r:embed="rId2"/>
          <a:stretch>
            <a:fillRect/>
          </a:stretch>
        </p:blipFill>
        <p:spPr>
          <a:xfrm>
            <a:off x="1656286" y="1048934"/>
            <a:ext cx="6117177" cy="3481435"/>
          </a:xfrm>
          <a:prstGeom prst="rect">
            <a:avLst/>
          </a:prstGeom>
        </p:spPr>
      </p:pic>
      <p:sp>
        <p:nvSpPr>
          <p:cNvPr id="3" name="Rectangle 2">
            <a:extLst>
              <a:ext uri="{FF2B5EF4-FFF2-40B4-BE49-F238E27FC236}">
                <a16:creationId xmlns:a16="http://schemas.microsoft.com/office/drawing/2014/main" id="{7334C705-DEAE-4F33-BBDA-F24FEC55D500}"/>
              </a:ext>
            </a:extLst>
          </p:cNvPr>
          <p:cNvSpPr/>
          <p:nvPr/>
        </p:nvSpPr>
        <p:spPr>
          <a:xfrm>
            <a:off x="488673" y="4532223"/>
            <a:ext cx="8714256" cy="1579920"/>
          </a:xfrm>
          <a:prstGeom prst="rect">
            <a:avLst/>
          </a:prstGeom>
        </p:spPr>
        <p:txBody>
          <a:bodyPr wrap="square">
            <a:spAutoFit/>
          </a:bodyPr>
          <a:lstStyle/>
          <a:p>
            <a:pPr marL="228600" indent="-228600">
              <a:spcBef>
                <a:spcPts val="2000"/>
              </a:spcBef>
              <a:buClr>
                <a:schemeClr val="accent3">
                  <a:lumMod val="60000"/>
                  <a:lumOff val="40000"/>
                </a:schemeClr>
              </a:buClr>
              <a:buSzPct val="75000"/>
              <a:buFont typeface="Wingdings" charset="2"/>
              <a:buChar char="n"/>
            </a:pPr>
            <a:r>
              <a:rPr lang="en-US" sz="2000" dirty="0">
                <a:solidFill>
                  <a:schemeClr val="accent1"/>
                </a:solidFill>
                <a:latin typeface="Cambria"/>
                <a:ea typeface="MS PGothic" panose="020B0600070205080204" pitchFamily="34" charset="-128"/>
              </a:rPr>
              <a:t>Graph shows that the throughput of the network also had increased by a considerable value. </a:t>
            </a:r>
          </a:p>
          <a:p>
            <a:pPr marL="228600" indent="-228600">
              <a:spcBef>
                <a:spcPts val="2000"/>
              </a:spcBef>
              <a:buClr>
                <a:schemeClr val="accent3">
                  <a:lumMod val="60000"/>
                  <a:lumOff val="40000"/>
                </a:schemeClr>
              </a:buClr>
              <a:buSzPct val="75000"/>
              <a:buFont typeface="Wingdings" charset="2"/>
              <a:buChar char="n"/>
            </a:pPr>
            <a:r>
              <a:rPr lang="en-US" sz="2000" dirty="0">
                <a:solidFill>
                  <a:schemeClr val="accent1"/>
                </a:solidFill>
                <a:latin typeface="Cambria"/>
                <a:ea typeface="MS PGothic" panose="020B0600070205080204" pitchFamily="34" charset="-128"/>
              </a:rPr>
              <a:t>Increased from the 45*1000 packets to 58*1000 packets from direct communication method to data aggregation method.</a:t>
            </a:r>
          </a:p>
        </p:txBody>
      </p:sp>
      <p:sp>
        <p:nvSpPr>
          <p:cNvPr id="4" name="Slide Number Placeholder 3">
            <a:extLst>
              <a:ext uri="{FF2B5EF4-FFF2-40B4-BE49-F238E27FC236}">
                <a16:creationId xmlns:a16="http://schemas.microsoft.com/office/drawing/2014/main" id="{90CC1902-86A8-1A43-801C-BD97EED32AC5}"/>
              </a:ext>
            </a:extLst>
          </p:cNvPr>
          <p:cNvSpPr>
            <a:spLocks noGrp="1"/>
          </p:cNvSpPr>
          <p:nvPr>
            <p:ph type="sldNum" sz="quarter" idx="11"/>
          </p:nvPr>
        </p:nvSpPr>
        <p:spPr/>
        <p:txBody>
          <a:bodyPr/>
          <a:lstStyle/>
          <a:p>
            <a:fld id="{B9708354-E4A9-A64A-B916-034F55721750}" type="slidenum">
              <a:rPr lang="en-US" smtClean="0"/>
              <a:t>22</a:t>
            </a:fld>
            <a:endParaRPr lang="en-US"/>
          </a:p>
        </p:txBody>
      </p:sp>
    </p:spTree>
    <p:extLst>
      <p:ext uri="{BB962C8B-B14F-4D97-AF65-F5344CB8AC3E}">
        <p14:creationId xmlns:p14="http://schemas.microsoft.com/office/powerpoint/2010/main" val="349626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67" y="851457"/>
            <a:ext cx="8523901" cy="1015871"/>
          </a:xfrm>
        </p:spPr>
        <p:txBody>
          <a:bodyPr/>
          <a:lstStyle/>
          <a:p>
            <a:pPr algn="ctr"/>
            <a:r>
              <a:rPr lang="en-US" sz="3200" dirty="0"/>
              <a:t>Conclusion and Drawbacks</a:t>
            </a:r>
          </a:p>
        </p:txBody>
      </p:sp>
      <p:sp>
        <p:nvSpPr>
          <p:cNvPr id="3" name="Content Placeholder 2"/>
          <p:cNvSpPr>
            <a:spLocks noGrp="1"/>
          </p:cNvSpPr>
          <p:nvPr>
            <p:ph idx="10"/>
          </p:nvPr>
        </p:nvSpPr>
        <p:spPr>
          <a:xfrm>
            <a:off x="477026" y="975282"/>
            <a:ext cx="8225582" cy="3731034"/>
          </a:xfrm>
        </p:spPr>
        <p:txBody>
          <a:bodyPr/>
          <a:lstStyle/>
          <a:p>
            <a:endParaRPr lang="en-US" dirty="0"/>
          </a:p>
          <a:p>
            <a:r>
              <a:rPr lang="en-US" dirty="0"/>
              <a:t>Conclusion : </a:t>
            </a:r>
            <a:br>
              <a:rPr lang="en-US" dirty="0"/>
            </a:br>
            <a:r>
              <a:rPr lang="en-US" dirty="0"/>
              <a:t>The main objective of the aggregation method was to reduce the energy consumption and to increase the network throughput which was observed by the simulation results. </a:t>
            </a:r>
          </a:p>
          <a:p>
            <a:r>
              <a:rPr lang="en-US" dirty="0"/>
              <a:t>Drawbacks : </a:t>
            </a:r>
            <a:br>
              <a:rPr lang="en-US" dirty="0"/>
            </a:br>
            <a:r>
              <a:rPr lang="en-US" dirty="0">
                <a:sym typeface="Wingdings" panose="05000000000000000000" pitchFamily="2" charset="2"/>
              </a:rPr>
              <a:t> Since it was not physically implemented, o</a:t>
            </a:r>
            <a:r>
              <a:rPr lang="en-US" dirty="0"/>
              <a:t>ther environmental factors could lead to performance issues or transmission losses.</a:t>
            </a:r>
            <a:br>
              <a:rPr lang="en-US" dirty="0"/>
            </a:br>
            <a:r>
              <a:rPr lang="en-US" dirty="0"/>
              <a:t>(not considered while simulation)</a:t>
            </a:r>
            <a:br>
              <a:rPr lang="en-US" dirty="0"/>
            </a:br>
            <a:r>
              <a:rPr lang="en-US" dirty="0">
                <a:sym typeface="Wingdings" panose="05000000000000000000" pitchFamily="2" charset="2"/>
              </a:rPr>
              <a:t> Cluster Heads are determined by energy of the nodes of the cluster after each TDMA cycle. But the node closest to the source amongst the cluster would always be the cluster head. </a:t>
            </a:r>
            <a:endParaRPr lang="en-US" dirty="0"/>
          </a:p>
          <a:p>
            <a:endParaRPr lang="en-US" dirty="0"/>
          </a:p>
        </p:txBody>
      </p:sp>
      <p:sp>
        <p:nvSpPr>
          <p:cNvPr id="4" name="Slide Number Placeholder 3">
            <a:extLst>
              <a:ext uri="{FF2B5EF4-FFF2-40B4-BE49-F238E27FC236}">
                <a16:creationId xmlns:a16="http://schemas.microsoft.com/office/drawing/2014/main" id="{C7BFDE53-F1D7-AE4D-8349-F2C5ADB89A89}"/>
              </a:ext>
            </a:extLst>
          </p:cNvPr>
          <p:cNvSpPr>
            <a:spLocks noGrp="1"/>
          </p:cNvSpPr>
          <p:nvPr>
            <p:ph type="sldNum" sz="quarter" idx="11"/>
          </p:nvPr>
        </p:nvSpPr>
        <p:spPr/>
        <p:txBody>
          <a:bodyPr/>
          <a:lstStyle/>
          <a:p>
            <a:fld id="{B9708354-E4A9-A64A-B916-034F55721750}" type="slidenum">
              <a:rPr lang="en-US" smtClean="0"/>
              <a:t>23</a:t>
            </a:fld>
            <a:endParaRPr lang="en-US"/>
          </a:p>
        </p:txBody>
      </p:sp>
    </p:spTree>
    <p:extLst>
      <p:ext uri="{BB962C8B-B14F-4D97-AF65-F5344CB8AC3E}">
        <p14:creationId xmlns:p14="http://schemas.microsoft.com/office/powerpoint/2010/main" val="131125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67" y="851457"/>
            <a:ext cx="8523901" cy="1015871"/>
          </a:xfrm>
        </p:spPr>
        <p:txBody>
          <a:bodyPr/>
          <a:lstStyle/>
          <a:p>
            <a:pPr algn="ctr"/>
            <a:r>
              <a:rPr lang="en-US" sz="3200" dirty="0"/>
              <a:t>Future Scope</a:t>
            </a:r>
          </a:p>
        </p:txBody>
      </p:sp>
      <p:sp>
        <p:nvSpPr>
          <p:cNvPr id="3" name="Content Placeholder 2"/>
          <p:cNvSpPr>
            <a:spLocks noGrp="1"/>
          </p:cNvSpPr>
          <p:nvPr>
            <p:ph idx="10"/>
          </p:nvPr>
        </p:nvSpPr>
        <p:spPr>
          <a:xfrm>
            <a:off x="459209" y="1563483"/>
            <a:ext cx="8225582" cy="3731034"/>
          </a:xfrm>
        </p:spPr>
        <p:txBody>
          <a:bodyPr/>
          <a:lstStyle/>
          <a:p>
            <a:r>
              <a:rPr lang="en-US" dirty="0"/>
              <a:t>To implement this in real time and determine the external parameters that should also be taken into account. </a:t>
            </a:r>
          </a:p>
          <a:p>
            <a:r>
              <a:rPr lang="en-US" dirty="0"/>
              <a:t>Ways to minimize the energy loss while transmission. </a:t>
            </a:r>
          </a:p>
        </p:txBody>
      </p:sp>
      <p:sp>
        <p:nvSpPr>
          <p:cNvPr id="4" name="Slide Number Placeholder 3">
            <a:extLst>
              <a:ext uri="{FF2B5EF4-FFF2-40B4-BE49-F238E27FC236}">
                <a16:creationId xmlns:a16="http://schemas.microsoft.com/office/drawing/2014/main" id="{E2730754-BC1B-754B-8510-3D9BBC59991B}"/>
              </a:ext>
            </a:extLst>
          </p:cNvPr>
          <p:cNvSpPr>
            <a:spLocks noGrp="1"/>
          </p:cNvSpPr>
          <p:nvPr>
            <p:ph type="sldNum" sz="quarter" idx="11"/>
          </p:nvPr>
        </p:nvSpPr>
        <p:spPr/>
        <p:txBody>
          <a:bodyPr/>
          <a:lstStyle/>
          <a:p>
            <a:fld id="{B9708354-E4A9-A64A-B916-034F55721750}" type="slidenum">
              <a:rPr lang="en-US" smtClean="0"/>
              <a:t>24</a:t>
            </a:fld>
            <a:endParaRPr lang="en-US"/>
          </a:p>
        </p:txBody>
      </p:sp>
    </p:spTree>
    <p:extLst>
      <p:ext uri="{BB962C8B-B14F-4D97-AF65-F5344CB8AC3E}">
        <p14:creationId xmlns:p14="http://schemas.microsoft.com/office/powerpoint/2010/main" val="313733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655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68" y="1191806"/>
            <a:ext cx="8225582" cy="720122"/>
          </a:xfrm>
        </p:spPr>
        <p:txBody>
          <a:bodyPr/>
          <a:lstStyle/>
          <a:p>
            <a:r>
              <a:rPr lang="en-US" dirty="0"/>
              <a:t>Introduction</a:t>
            </a:r>
          </a:p>
        </p:txBody>
      </p:sp>
      <p:sp>
        <p:nvSpPr>
          <p:cNvPr id="4" name="Content Placeholder 3">
            <a:extLst>
              <a:ext uri="{FF2B5EF4-FFF2-40B4-BE49-F238E27FC236}">
                <a16:creationId xmlns:a16="http://schemas.microsoft.com/office/drawing/2014/main" id="{CBB9B7AE-8C29-B248-AAC6-9A3507281363}"/>
              </a:ext>
            </a:extLst>
          </p:cNvPr>
          <p:cNvSpPr>
            <a:spLocks noGrp="1"/>
          </p:cNvSpPr>
          <p:nvPr>
            <p:ph idx="10"/>
          </p:nvPr>
        </p:nvSpPr>
        <p:spPr>
          <a:xfrm>
            <a:off x="327868" y="1911928"/>
            <a:ext cx="8225582" cy="3629845"/>
          </a:xfrm>
        </p:spPr>
        <p:txBody>
          <a:bodyPr/>
          <a:lstStyle/>
          <a:p>
            <a:r>
              <a:rPr lang="en-US" dirty="0"/>
              <a:t>Automatic irrigation done with the help of:</a:t>
            </a:r>
          </a:p>
          <a:p>
            <a:pPr lvl="1"/>
            <a:r>
              <a:rPr lang="en-US" dirty="0"/>
              <a:t> two sensors</a:t>
            </a:r>
          </a:p>
          <a:p>
            <a:pPr lvl="1"/>
            <a:r>
              <a:rPr lang="en-US" dirty="0"/>
              <a:t> solenoid valves </a:t>
            </a:r>
          </a:p>
          <a:p>
            <a:pPr lvl="1"/>
            <a:r>
              <a:rPr lang="en-US" dirty="0"/>
              <a:t>a pump. </a:t>
            </a:r>
          </a:p>
          <a:p>
            <a:r>
              <a:rPr lang="en-US" dirty="0"/>
              <a:t>Sensor data is interpreted by microcontroller which then activates the motor according to the need of the soil.</a:t>
            </a:r>
          </a:p>
          <a:p>
            <a:endParaRPr lang="en-US" dirty="0"/>
          </a:p>
        </p:txBody>
      </p:sp>
      <p:sp>
        <p:nvSpPr>
          <p:cNvPr id="3" name="Slide Number Placeholder 2">
            <a:extLst>
              <a:ext uri="{FF2B5EF4-FFF2-40B4-BE49-F238E27FC236}">
                <a16:creationId xmlns:a16="http://schemas.microsoft.com/office/drawing/2014/main" id="{86A42498-86DE-F04D-86E8-4ABE744B8EC8}"/>
              </a:ext>
            </a:extLst>
          </p:cNvPr>
          <p:cNvSpPr>
            <a:spLocks noGrp="1"/>
          </p:cNvSpPr>
          <p:nvPr>
            <p:ph type="sldNum" sz="quarter" idx="11"/>
          </p:nvPr>
        </p:nvSpPr>
        <p:spPr>
          <a:xfrm>
            <a:off x="6457950" y="6356350"/>
            <a:ext cx="2057400" cy="365125"/>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a:lstStyle>
          <a:p>
            <a:fld id="{131C2FF2-47C6-0843-9631-03F02DA620E3}" type="slidenum">
              <a:rPr lang="en-US" smtClean="0"/>
              <a:pPr/>
              <a:t>3</a:t>
            </a:fld>
            <a:endParaRPr lang="en-US" dirty="0"/>
          </a:p>
        </p:txBody>
      </p:sp>
    </p:spTree>
    <p:extLst>
      <p:ext uri="{BB962C8B-B14F-4D97-AF65-F5344CB8AC3E}">
        <p14:creationId xmlns:p14="http://schemas.microsoft.com/office/powerpoint/2010/main" val="282418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1000"/>
                                        <p:tgtEl>
                                          <p:spTgt spid="4">
                                            <p:txEl>
                                              <p:pRg st="1" end="1"/>
                                            </p:txEl>
                                          </p:spTgt>
                                        </p:tgtEl>
                                      </p:cBhvr>
                                    </p:animEffect>
                                    <p:anim calcmode="lin" valueType="num">
                                      <p:cBhvr>
                                        <p:cTn id="1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1000"/>
                                        <p:tgtEl>
                                          <p:spTgt spid="4">
                                            <p:txEl>
                                              <p:pRg st="3" end="3"/>
                                            </p:txEl>
                                          </p:spTgt>
                                        </p:tgtEl>
                                      </p:cBhvr>
                                    </p:animEffect>
                                    <p:anim calcmode="lin" valueType="num">
                                      <p:cBhvr>
                                        <p:cTn id="2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14B6D-4F58-DB4F-8223-F92F88C3312E}"/>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2F95B5DC-1C72-5C49-8E97-8D62377E2FC3}"/>
              </a:ext>
            </a:extLst>
          </p:cNvPr>
          <p:cNvSpPr>
            <a:spLocks noGrp="1"/>
          </p:cNvSpPr>
          <p:nvPr>
            <p:ph idx="10"/>
          </p:nvPr>
        </p:nvSpPr>
        <p:spPr/>
        <p:txBody>
          <a:bodyPr/>
          <a:lstStyle/>
          <a:p>
            <a:r>
              <a:rPr lang="en-US" dirty="0"/>
              <a:t>To provide an energy efficient algorithm for the wireless sensor communication used in an automated irrigation system.</a:t>
            </a:r>
          </a:p>
          <a:p>
            <a:r>
              <a:rPr lang="en-US" dirty="0"/>
              <a:t>Achieved using:</a:t>
            </a:r>
          </a:p>
          <a:p>
            <a:pPr lvl="1"/>
            <a:r>
              <a:rPr lang="en-US" dirty="0"/>
              <a:t>Time Division Multiple Access (TDMA)</a:t>
            </a:r>
          </a:p>
          <a:p>
            <a:pPr lvl="1"/>
            <a:r>
              <a:rPr lang="en-US" dirty="0"/>
              <a:t>Data Aggregation</a:t>
            </a:r>
          </a:p>
        </p:txBody>
      </p:sp>
      <p:sp>
        <p:nvSpPr>
          <p:cNvPr id="4" name="Slide Number Placeholder 3">
            <a:extLst>
              <a:ext uri="{FF2B5EF4-FFF2-40B4-BE49-F238E27FC236}">
                <a16:creationId xmlns:a16="http://schemas.microsoft.com/office/drawing/2014/main" id="{38C04AA4-78B9-874E-8AAA-6DBB9B55D248}"/>
              </a:ext>
            </a:extLst>
          </p:cNvPr>
          <p:cNvSpPr>
            <a:spLocks noGrp="1"/>
          </p:cNvSpPr>
          <p:nvPr>
            <p:ph type="sldNum" sz="quarter" idx="11"/>
          </p:nvPr>
        </p:nvSpPr>
        <p:spPr>
          <a:xfrm>
            <a:off x="6457950" y="6356350"/>
            <a:ext cx="2057400" cy="365125"/>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a:lstStyle>
          <a:p>
            <a:fld id="{131C2FF2-47C6-0843-9631-03F02DA620E3}" type="slidenum">
              <a:rPr lang="en-US" smtClean="0"/>
              <a:pPr/>
              <a:t>4</a:t>
            </a:fld>
            <a:endParaRPr lang="en-US" dirty="0"/>
          </a:p>
        </p:txBody>
      </p:sp>
    </p:spTree>
    <p:extLst>
      <p:ext uri="{BB962C8B-B14F-4D97-AF65-F5344CB8AC3E}">
        <p14:creationId xmlns:p14="http://schemas.microsoft.com/office/powerpoint/2010/main" val="95770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41F52-12A7-C346-8159-298C39826D7E}"/>
              </a:ext>
            </a:extLst>
          </p:cNvPr>
          <p:cNvSpPr>
            <a:spLocks noGrp="1"/>
          </p:cNvSpPr>
          <p:nvPr>
            <p:ph type="title"/>
          </p:nvPr>
        </p:nvSpPr>
        <p:spPr/>
        <p:txBody>
          <a:bodyPr/>
          <a:lstStyle/>
          <a:p>
            <a:r>
              <a:rPr lang="en-US" dirty="0"/>
              <a:t>Wireless Sensor Networks</a:t>
            </a:r>
          </a:p>
        </p:txBody>
      </p:sp>
      <p:sp>
        <p:nvSpPr>
          <p:cNvPr id="3" name="Content Placeholder 2">
            <a:extLst>
              <a:ext uri="{FF2B5EF4-FFF2-40B4-BE49-F238E27FC236}">
                <a16:creationId xmlns:a16="http://schemas.microsoft.com/office/drawing/2014/main" id="{2891FB66-0315-1345-9165-D230E28BB0CC}"/>
              </a:ext>
            </a:extLst>
          </p:cNvPr>
          <p:cNvSpPr>
            <a:spLocks noGrp="1"/>
          </p:cNvSpPr>
          <p:nvPr>
            <p:ph idx="10"/>
          </p:nvPr>
        </p:nvSpPr>
        <p:spPr/>
        <p:txBody>
          <a:bodyPr/>
          <a:lstStyle/>
          <a:p>
            <a:r>
              <a:rPr lang="en-US" dirty="0"/>
              <a:t>Devices which contain a number of wireless sensor nodes. </a:t>
            </a:r>
          </a:p>
          <a:p>
            <a:r>
              <a:rPr lang="en-US" dirty="0"/>
              <a:t>Each node has one or more sensors, embedded processors and low power radios which are battery operated. </a:t>
            </a:r>
          </a:p>
          <a:p>
            <a:r>
              <a:rPr lang="en-US" dirty="0"/>
              <a:t>WSNs have loss links that are greatly affected by environmental factors </a:t>
            </a:r>
          </a:p>
          <a:p>
            <a:r>
              <a:rPr lang="en-US" dirty="0"/>
              <a:t>The radio part in a sensor node consumes more energy.</a:t>
            </a:r>
          </a:p>
        </p:txBody>
      </p:sp>
      <p:sp>
        <p:nvSpPr>
          <p:cNvPr id="4" name="Slide Number Placeholder 3">
            <a:extLst>
              <a:ext uri="{FF2B5EF4-FFF2-40B4-BE49-F238E27FC236}">
                <a16:creationId xmlns:a16="http://schemas.microsoft.com/office/drawing/2014/main" id="{C718F917-86C3-6243-AC40-C48BE5DE92C6}"/>
              </a:ext>
            </a:extLst>
          </p:cNvPr>
          <p:cNvSpPr>
            <a:spLocks noGrp="1"/>
          </p:cNvSpPr>
          <p:nvPr>
            <p:ph type="sldNum" sz="quarter" idx="11"/>
          </p:nvPr>
        </p:nvSpPr>
        <p:spPr>
          <a:xfrm>
            <a:off x="6457950" y="6356350"/>
            <a:ext cx="2057400" cy="365125"/>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a:lstStyle>
          <a:p>
            <a:fld id="{131C2FF2-47C6-0843-9631-03F02DA620E3}" type="slidenum">
              <a:rPr lang="en-US" smtClean="0"/>
              <a:pPr/>
              <a:t>5</a:t>
            </a:fld>
            <a:endParaRPr lang="en-US" dirty="0"/>
          </a:p>
        </p:txBody>
      </p:sp>
    </p:spTree>
    <p:extLst>
      <p:ext uri="{BB962C8B-B14F-4D97-AF65-F5344CB8AC3E}">
        <p14:creationId xmlns:p14="http://schemas.microsoft.com/office/powerpoint/2010/main" val="131264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4F87C-CCA3-E24B-A39C-C82297493A61}"/>
              </a:ext>
            </a:extLst>
          </p:cNvPr>
          <p:cNvSpPr>
            <a:spLocks noGrp="1"/>
          </p:cNvSpPr>
          <p:nvPr>
            <p:ph type="title"/>
          </p:nvPr>
        </p:nvSpPr>
        <p:spPr/>
        <p:txBody>
          <a:bodyPr/>
          <a:lstStyle/>
          <a:p>
            <a:r>
              <a:rPr lang="en-US" dirty="0"/>
              <a:t>MAC Layer</a:t>
            </a:r>
          </a:p>
        </p:txBody>
      </p:sp>
      <p:sp>
        <p:nvSpPr>
          <p:cNvPr id="3" name="Content Placeholder 2">
            <a:extLst>
              <a:ext uri="{FF2B5EF4-FFF2-40B4-BE49-F238E27FC236}">
                <a16:creationId xmlns:a16="http://schemas.microsoft.com/office/drawing/2014/main" id="{C35F26B0-B518-9E41-A776-D3AB78686192}"/>
              </a:ext>
            </a:extLst>
          </p:cNvPr>
          <p:cNvSpPr>
            <a:spLocks noGrp="1"/>
          </p:cNvSpPr>
          <p:nvPr>
            <p:ph idx="10"/>
          </p:nvPr>
        </p:nvSpPr>
        <p:spPr/>
        <p:txBody>
          <a:bodyPr/>
          <a:lstStyle/>
          <a:p>
            <a:r>
              <a:rPr lang="en-US" dirty="0"/>
              <a:t>MAC protocols play a vital role in the energy saving process of a WSN. </a:t>
            </a:r>
          </a:p>
          <a:p>
            <a:r>
              <a:rPr lang="en-US" dirty="0"/>
              <a:t>Scheduling based schemes like TDMA which determines the network connectivity first and design collision-free links to each node.</a:t>
            </a:r>
          </a:p>
          <a:p>
            <a:r>
              <a:rPr lang="en-US" dirty="0"/>
              <a:t>Except for the transmission and sensing durations, nodes can be put to sleep and highest amount of power savings possible. </a:t>
            </a:r>
          </a:p>
          <a:p>
            <a:endParaRPr lang="en-US" dirty="0"/>
          </a:p>
        </p:txBody>
      </p:sp>
      <p:sp>
        <p:nvSpPr>
          <p:cNvPr id="4" name="Slide Number Placeholder 3">
            <a:extLst>
              <a:ext uri="{FF2B5EF4-FFF2-40B4-BE49-F238E27FC236}">
                <a16:creationId xmlns:a16="http://schemas.microsoft.com/office/drawing/2014/main" id="{769E08F7-9C81-724E-B03E-12B389CE4E46}"/>
              </a:ext>
            </a:extLst>
          </p:cNvPr>
          <p:cNvSpPr>
            <a:spLocks noGrp="1"/>
          </p:cNvSpPr>
          <p:nvPr>
            <p:ph type="sldNum" sz="quarter" idx="11"/>
          </p:nvPr>
        </p:nvSpPr>
        <p:spPr>
          <a:xfrm>
            <a:off x="6457950" y="6356350"/>
            <a:ext cx="2057400" cy="365125"/>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a:lstStyle>
          <a:p>
            <a:fld id="{131C2FF2-47C6-0843-9631-03F02DA620E3}" type="slidenum">
              <a:rPr lang="en-US" smtClean="0"/>
              <a:pPr/>
              <a:t>6</a:t>
            </a:fld>
            <a:endParaRPr lang="en-US" dirty="0"/>
          </a:p>
        </p:txBody>
      </p:sp>
    </p:spTree>
    <p:extLst>
      <p:ext uri="{BB962C8B-B14F-4D97-AF65-F5344CB8AC3E}">
        <p14:creationId xmlns:p14="http://schemas.microsoft.com/office/powerpoint/2010/main" val="114761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76CA2-08F7-DB4E-A68D-AA6C4BA07407}"/>
              </a:ext>
            </a:extLst>
          </p:cNvPr>
          <p:cNvSpPr>
            <a:spLocks noGrp="1"/>
          </p:cNvSpPr>
          <p:nvPr>
            <p:ph type="title"/>
          </p:nvPr>
        </p:nvSpPr>
        <p:spPr>
          <a:xfrm>
            <a:off x="327868" y="878059"/>
            <a:ext cx="8225582" cy="1015871"/>
          </a:xfrm>
        </p:spPr>
        <p:txBody>
          <a:bodyPr/>
          <a:lstStyle/>
          <a:p>
            <a:r>
              <a:rPr lang="en-US" dirty="0"/>
              <a:t>Sensor Node</a:t>
            </a:r>
          </a:p>
        </p:txBody>
      </p:sp>
      <p:sp>
        <p:nvSpPr>
          <p:cNvPr id="3" name="Content Placeholder 2">
            <a:extLst>
              <a:ext uri="{FF2B5EF4-FFF2-40B4-BE49-F238E27FC236}">
                <a16:creationId xmlns:a16="http://schemas.microsoft.com/office/drawing/2014/main" id="{CB17B293-7F15-124E-AC7D-8C1D6CAE31C0}"/>
              </a:ext>
            </a:extLst>
          </p:cNvPr>
          <p:cNvSpPr>
            <a:spLocks noGrp="1"/>
          </p:cNvSpPr>
          <p:nvPr>
            <p:ph idx="10"/>
          </p:nvPr>
        </p:nvSpPr>
        <p:spPr>
          <a:xfrm>
            <a:off x="327868" y="1679734"/>
            <a:ext cx="8816132" cy="4342365"/>
          </a:xfrm>
        </p:spPr>
        <p:txBody>
          <a:bodyPr/>
          <a:lstStyle/>
          <a:p>
            <a:r>
              <a:rPr lang="en-US" dirty="0"/>
              <a:t>Each node consists of:</a:t>
            </a:r>
          </a:p>
          <a:p>
            <a:pPr lvl="1"/>
            <a:r>
              <a:rPr lang="en-US" dirty="0"/>
              <a:t> A moisture sensor to warn of plant stress and optimize irrigation. </a:t>
            </a:r>
          </a:p>
          <a:p>
            <a:pPr lvl="2"/>
            <a:r>
              <a:rPr lang="en-US" dirty="0"/>
              <a:t>The VG400 series soil moisture sensor probes from </a:t>
            </a:r>
            <a:r>
              <a:rPr lang="en-US" dirty="0" err="1"/>
              <a:t>Vegetronix</a:t>
            </a:r>
            <a:r>
              <a:rPr lang="en-US" dirty="0"/>
              <a:t> were used</a:t>
            </a:r>
          </a:p>
          <a:p>
            <a:pPr lvl="1"/>
            <a:r>
              <a:rPr lang="en-US" dirty="0"/>
              <a:t> A temperature sensor to measure the temperature of plant.</a:t>
            </a:r>
          </a:p>
          <a:p>
            <a:r>
              <a:rPr lang="en-US" dirty="0"/>
              <a:t>A C program corrects and formats sensor values and then output the results to the onboard transceiver.</a:t>
            </a:r>
          </a:p>
          <a:p>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A1E887BC-6AC4-1148-8DC4-FDB3F626E032}"/>
              </a:ext>
            </a:extLst>
          </p:cNvPr>
          <p:cNvPicPr>
            <a:picLocks noChangeAspect="1"/>
          </p:cNvPicPr>
          <p:nvPr/>
        </p:nvPicPr>
        <p:blipFill rotWithShape="1">
          <a:blip r:embed="rId3"/>
          <a:srcRect t="17796" b="5133"/>
          <a:stretch/>
        </p:blipFill>
        <p:spPr>
          <a:xfrm>
            <a:off x="1557017" y="4180115"/>
            <a:ext cx="6416994" cy="1799826"/>
          </a:xfrm>
          <a:prstGeom prst="rect">
            <a:avLst/>
          </a:prstGeom>
        </p:spPr>
      </p:pic>
      <p:sp>
        <p:nvSpPr>
          <p:cNvPr id="8" name="Slide Number Placeholder 7">
            <a:extLst>
              <a:ext uri="{FF2B5EF4-FFF2-40B4-BE49-F238E27FC236}">
                <a16:creationId xmlns:a16="http://schemas.microsoft.com/office/drawing/2014/main" id="{C3968AF8-A5C2-B94B-B230-17FD2251A68A}"/>
              </a:ext>
            </a:extLst>
          </p:cNvPr>
          <p:cNvSpPr>
            <a:spLocks noGrp="1"/>
          </p:cNvSpPr>
          <p:nvPr>
            <p:ph type="sldNum" sz="quarter" idx="11"/>
          </p:nvPr>
        </p:nvSpPr>
        <p:spPr>
          <a:xfrm>
            <a:off x="6457950" y="6356350"/>
            <a:ext cx="2057400" cy="365125"/>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a:lstStyle>
          <a:p>
            <a:fld id="{131C2FF2-47C6-0843-9631-03F02DA620E3}" type="slidenum">
              <a:rPr lang="en-US" smtClean="0"/>
              <a:pPr/>
              <a:t>7</a:t>
            </a:fld>
            <a:endParaRPr lang="en-US" dirty="0"/>
          </a:p>
        </p:txBody>
      </p:sp>
    </p:spTree>
    <p:extLst>
      <p:ext uri="{BB962C8B-B14F-4D97-AF65-F5344CB8AC3E}">
        <p14:creationId xmlns:p14="http://schemas.microsoft.com/office/powerpoint/2010/main" val="290885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000"/>
                                        <p:tgtEl>
                                          <p:spTgt spid="3">
                                            <p:txEl>
                                              <p:pRg st="0" end="0"/>
                                            </p:txEl>
                                          </p:spTgt>
                                        </p:tgtEl>
                                      </p:cBhvr>
                                    </p:animEffect>
                                    <p:anim calcmode="lin" valueType="num">
                                      <p:cBhvr>
                                        <p:cTn id="1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1000"/>
                                        <p:tgtEl>
                                          <p:spTgt spid="3">
                                            <p:txEl>
                                              <p:pRg st="3" end="3"/>
                                            </p:txEl>
                                          </p:spTgt>
                                        </p:tgtEl>
                                      </p:cBhvr>
                                    </p:animEffect>
                                    <p:anim calcmode="lin" valueType="num">
                                      <p:cBhvr>
                                        <p:cTn id="3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17B293-7F15-124E-AC7D-8C1D6CAE31C0}"/>
              </a:ext>
            </a:extLst>
          </p:cNvPr>
          <p:cNvSpPr>
            <a:spLocks noGrp="1"/>
          </p:cNvSpPr>
          <p:nvPr>
            <p:ph idx="10"/>
          </p:nvPr>
        </p:nvSpPr>
        <p:spPr>
          <a:xfrm>
            <a:off x="268491" y="979090"/>
            <a:ext cx="8329243" cy="4342365"/>
          </a:xfrm>
        </p:spPr>
        <p:txBody>
          <a:bodyPr/>
          <a:lstStyle/>
          <a:p>
            <a:r>
              <a:rPr lang="en-US" dirty="0"/>
              <a:t>20 bytes data:</a:t>
            </a:r>
          </a:p>
          <a:p>
            <a:pPr lvl="1"/>
            <a:r>
              <a:rPr lang="en-US" dirty="0"/>
              <a:t> 4 bytes for temperature </a:t>
            </a:r>
          </a:p>
          <a:p>
            <a:pPr lvl="1"/>
            <a:r>
              <a:rPr lang="en-US" dirty="0"/>
              <a:t>5 bytes for moisture level</a:t>
            </a:r>
          </a:p>
          <a:p>
            <a:pPr lvl="1"/>
            <a:r>
              <a:rPr lang="en-US" dirty="0"/>
              <a:t>The remaining 11 bytes were reserved for future use.</a:t>
            </a:r>
          </a:p>
          <a:p>
            <a:r>
              <a:rPr lang="en-US" dirty="0"/>
              <a:t>Most of the time the sensor node was in the receive mode.</a:t>
            </a:r>
          </a:p>
          <a:p>
            <a:r>
              <a:rPr lang="en-US" dirty="0"/>
              <a:t>The sensing of environment and data transmission occurred whenever it was requested by the base station.</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17339C2-DFD9-FB45-BFBB-C930CADB4AA5}"/>
              </a:ext>
            </a:extLst>
          </p:cNvPr>
          <p:cNvSpPr>
            <a:spLocks noGrp="1"/>
          </p:cNvSpPr>
          <p:nvPr>
            <p:ph type="sldNum" sz="quarter" idx="11"/>
          </p:nvPr>
        </p:nvSpPr>
        <p:spPr>
          <a:xfrm>
            <a:off x="6457950" y="6356350"/>
            <a:ext cx="2057400" cy="365125"/>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a:lstStyle>
          <a:p>
            <a:fld id="{131C2FF2-47C6-0843-9631-03F02DA620E3}" type="slidenum">
              <a:rPr lang="en-US" smtClean="0"/>
              <a:pPr/>
              <a:t>8</a:t>
            </a:fld>
            <a:endParaRPr lang="en-US" dirty="0"/>
          </a:p>
        </p:txBody>
      </p:sp>
    </p:spTree>
    <p:extLst>
      <p:ext uri="{BB962C8B-B14F-4D97-AF65-F5344CB8AC3E}">
        <p14:creationId xmlns:p14="http://schemas.microsoft.com/office/powerpoint/2010/main" val="74815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C3A6E-0E00-1248-BECC-669CD06599D7}"/>
              </a:ext>
            </a:extLst>
          </p:cNvPr>
          <p:cNvSpPr>
            <a:spLocks noGrp="1"/>
          </p:cNvSpPr>
          <p:nvPr>
            <p:ph type="title"/>
          </p:nvPr>
        </p:nvSpPr>
        <p:spPr/>
        <p:txBody>
          <a:bodyPr/>
          <a:lstStyle/>
          <a:p>
            <a:r>
              <a:rPr lang="en-US" dirty="0"/>
              <a:t>Base station</a:t>
            </a:r>
          </a:p>
        </p:txBody>
      </p:sp>
      <p:sp>
        <p:nvSpPr>
          <p:cNvPr id="3" name="Content Placeholder 2">
            <a:extLst>
              <a:ext uri="{FF2B5EF4-FFF2-40B4-BE49-F238E27FC236}">
                <a16:creationId xmlns:a16="http://schemas.microsoft.com/office/drawing/2014/main" id="{70FA54FC-098E-2F4F-AB5C-0D7C00AD2028}"/>
              </a:ext>
            </a:extLst>
          </p:cNvPr>
          <p:cNvSpPr>
            <a:spLocks noGrp="1"/>
          </p:cNvSpPr>
          <p:nvPr>
            <p:ph idx="10"/>
          </p:nvPr>
        </p:nvSpPr>
        <p:spPr/>
        <p:txBody>
          <a:bodyPr/>
          <a:lstStyle/>
          <a:p>
            <a:r>
              <a:rPr lang="en-US" dirty="0"/>
              <a:t>The base station consists of a transceiver, processor, and LCD display.</a:t>
            </a:r>
          </a:p>
          <a:p>
            <a:r>
              <a:rPr lang="en-US" dirty="0"/>
              <a:t>On receiving data from sensor nodes, the base station compared this value with a threshold value. </a:t>
            </a:r>
          </a:p>
          <a:p>
            <a:r>
              <a:rPr lang="en-US" dirty="0"/>
              <a:t>If the measured value was </a:t>
            </a:r>
            <a:br>
              <a:rPr lang="en-US" dirty="0"/>
            </a:br>
            <a:r>
              <a:rPr lang="en-US" dirty="0"/>
              <a:t>less than the required value, </a:t>
            </a:r>
            <a:br>
              <a:rPr lang="en-US" dirty="0"/>
            </a:br>
            <a:r>
              <a:rPr lang="en-US" dirty="0"/>
              <a:t>the controller did the </a:t>
            </a:r>
            <a:br>
              <a:rPr lang="en-US" dirty="0"/>
            </a:br>
            <a:r>
              <a:rPr lang="en-US" dirty="0"/>
              <a:t>necessary actions. </a:t>
            </a:r>
          </a:p>
        </p:txBody>
      </p:sp>
      <p:pic>
        <p:nvPicPr>
          <p:cNvPr id="5" name="Picture 4" descr="A close up of a piece of paper&#10;&#10;Description automatically generated">
            <a:extLst>
              <a:ext uri="{FF2B5EF4-FFF2-40B4-BE49-F238E27FC236}">
                <a16:creationId xmlns:a16="http://schemas.microsoft.com/office/drawing/2014/main" id="{EBC5A495-F7D2-DE43-93A7-E53EBE67D1AC}"/>
              </a:ext>
            </a:extLst>
          </p:cNvPr>
          <p:cNvPicPr>
            <a:picLocks noChangeAspect="1"/>
          </p:cNvPicPr>
          <p:nvPr/>
        </p:nvPicPr>
        <p:blipFill rotWithShape="1">
          <a:blip r:embed="rId2"/>
          <a:srcRect t="7055" b="4248"/>
          <a:stretch/>
        </p:blipFill>
        <p:spPr>
          <a:xfrm>
            <a:off x="3925147" y="3429000"/>
            <a:ext cx="4628303" cy="2306288"/>
          </a:xfrm>
          <a:prstGeom prst="rect">
            <a:avLst/>
          </a:prstGeom>
        </p:spPr>
      </p:pic>
      <p:sp>
        <p:nvSpPr>
          <p:cNvPr id="6" name="Slide Number Placeholder 5">
            <a:extLst>
              <a:ext uri="{FF2B5EF4-FFF2-40B4-BE49-F238E27FC236}">
                <a16:creationId xmlns:a16="http://schemas.microsoft.com/office/drawing/2014/main" id="{794683F8-EE90-6C43-8348-FF17413AA1DF}"/>
              </a:ext>
            </a:extLst>
          </p:cNvPr>
          <p:cNvSpPr>
            <a:spLocks noGrp="1"/>
          </p:cNvSpPr>
          <p:nvPr>
            <p:ph type="sldNum" sz="quarter" idx="11"/>
          </p:nvPr>
        </p:nvSpPr>
        <p:spPr>
          <a:xfrm>
            <a:off x="6457950" y="6356350"/>
            <a:ext cx="2057400" cy="365125"/>
          </a:xfrm>
          <a:prstGeom prst="rect">
            <a:avLst/>
          </a:prstGeom>
        </p:spPr>
        <p:txBody>
          <a:bodyPr vert="horz" lIns="91440" tIns="45720" rIns="91440" bIns="45720" rtlCol="0" anchor="ctr"/>
          <a:lstStyle>
            <a:defPPr>
              <a:defRPr lang="en-US"/>
            </a:defPPr>
            <a:lvl1pPr algn="r" defTabSz="457200" rtl="0" eaLnBrk="0" fontAlgn="base" hangingPunct="0">
              <a:spcBef>
                <a:spcPct val="0"/>
              </a:spcBef>
              <a:spcAft>
                <a:spcPct val="0"/>
              </a:spcAft>
              <a:defRPr sz="1200"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a:lstStyle>
          <a:p>
            <a:fld id="{131C2FF2-47C6-0843-9631-03F02DA620E3}" type="slidenum">
              <a:rPr lang="en-US" smtClean="0"/>
              <a:pPr/>
              <a:t>9</a:t>
            </a:fld>
            <a:endParaRPr lang="en-US" dirty="0"/>
          </a:p>
        </p:txBody>
      </p:sp>
    </p:spTree>
    <p:extLst>
      <p:ext uri="{BB962C8B-B14F-4D97-AF65-F5344CB8AC3E}">
        <p14:creationId xmlns:p14="http://schemas.microsoft.com/office/powerpoint/2010/main" val="182633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000"/>
                                        <p:tgtEl>
                                          <p:spTgt spid="3">
                                            <p:txEl>
                                              <p:pRg st="0" end="0"/>
                                            </p:txEl>
                                          </p:spTgt>
                                        </p:tgtEl>
                                      </p:cBhvr>
                                    </p:animEffect>
                                    <p:anim calcmode="lin" valueType="num">
                                      <p:cBhvr>
                                        <p:cTn id="1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theme/theme1.xml><?xml version="1.0" encoding="utf-8"?>
<a:theme xmlns:a="http://schemas.openxmlformats.org/drawingml/2006/main" name="PNE Theme Slide Deck">
  <a:themeElements>
    <a:clrScheme name="Custom 7">
      <a:dk1>
        <a:sysClr val="windowText" lastClr="000000"/>
      </a:dk1>
      <a:lt1>
        <a:sysClr val="window" lastClr="FFFFFF"/>
      </a:lt1>
      <a:dk2>
        <a:srgbClr val="000C3E"/>
      </a:dk2>
      <a:lt2>
        <a:srgbClr val="6C9AC3"/>
      </a:lt2>
      <a:accent1>
        <a:srgbClr val="00529B"/>
      </a:accent1>
      <a:accent2>
        <a:srgbClr val="00529B"/>
      </a:accent2>
      <a:accent3>
        <a:srgbClr val="E17F35"/>
      </a:accent3>
      <a:accent4>
        <a:srgbClr val="FF462C"/>
      </a:accent4>
      <a:accent5>
        <a:srgbClr val="FF462C"/>
      </a:accent5>
      <a:accent6>
        <a:srgbClr val="6C9AC3"/>
      </a:accent6>
      <a:hlink>
        <a:srgbClr val="FF462C"/>
      </a:hlink>
      <a:folHlink>
        <a:srgbClr val="FF7F35"/>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TotalTime>
  <Words>1308</Words>
  <Application>Microsoft Macintosh PowerPoint</Application>
  <PresentationFormat>On-screen Show (4:3)</PresentationFormat>
  <Paragraphs>173</Paragraphs>
  <Slides>25</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Cambria</vt:lpstr>
      <vt:lpstr>Rockwell</vt:lpstr>
      <vt:lpstr>Times New Roman</vt:lpstr>
      <vt:lpstr>Wingdings</vt:lpstr>
      <vt:lpstr>PNE Theme Slide Deck</vt:lpstr>
      <vt:lpstr>Energy efficient data transmission in automatic irrigation system using wireless sensor networks </vt:lpstr>
      <vt:lpstr>Automatic Irrigation Systems </vt:lpstr>
      <vt:lpstr>Introduction</vt:lpstr>
      <vt:lpstr>Objective</vt:lpstr>
      <vt:lpstr>Wireless Sensor Networks</vt:lpstr>
      <vt:lpstr>MAC Layer</vt:lpstr>
      <vt:lpstr>Sensor Node</vt:lpstr>
      <vt:lpstr>PowerPoint Presentation</vt:lpstr>
      <vt:lpstr>Base station</vt:lpstr>
      <vt:lpstr>Direct Communication</vt:lpstr>
      <vt:lpstr>Data Aggregation</vt:lpstr>
      <vt:lpstr>Communication Overview</vt:lpstr>
      <vt:lpstr>Communication Overview</vt:lpstr>
      <vt:lpstr>Data aggregation methods : </vt:lpstr>
      <vt:lpstr>Sum </vt:lpstr>
      <vt:lpstr>Maximum </vt:lpstr>
      <vt:lpstr>Comparing the two methods :  </vt:lpstr>
      <vt:lpstr>Results </vt:lpstr>
      <vt:lpstr>Results </vt:lpstr>
      <vt:lpstr>Results </vt:lpstr>
      <vt:lpstr>Results </vt:lpstr>
      <vt:lpstr>Results </vt:lpstr>
      <vt:lpstr>Conclusion and Drawbacks</vt:lpstr>
      <vt:lpstr>Future Scope</vt:lpstr>
      <vt:lpstr>PowerPoint Presentation</vt:lpstr>
    </vt:vector>
  </TitlesOfParts>
  <Company>UF College of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Performance Data</dc:title>
  <dc:creator>Cocherell,Teresa D</dc:creator>
  <cp:lastModifiedBy>Microsoft Office User</cp:lastModifiedBy>
  <cp:revision>384</cp:revision>
  <cp:lastPrinted>2014-01-31T19:29:42Z</cp:lastPrinted>
  <dcterms:created xsi:type="dcterms:W3CDTF">2013-09-18T13:46:37Z</dcterms:created>
  <dcterms:modified xsi:type="dcterms:W3CDTF">2019-03-28T19:47:37Z</dcterms:modified>
</cp:coreProperties>
</file>